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259" r:id="rId3"/>
    <p:sldId id="260" r:id="rId4"/>
    <p:sldId id="261" r:id="rId5"/>
    <p:sldId id="262" r:id="rId6"/>
    <p:sldId id="263" r:id="rId7"/>
    <p:sldId id="291" r:id="rId8"/>
    <p:sldId id="264" r:id="rId9"/>
    <p:sldId id="265" r:id="rId10"/>
    <p:sldId id="266" r:id="rId11"/>
    <p:sldId id="267" r:id="rId12"/>
    <p:sldId id="289" r:id="rId13"/>
    <p:sldId id="268" r:id="rId14"/>
    <p:sldId id="269" r:id="rId15"/>
    <p:sldId id="270" r:id="rId16"/>
    <p:sldId id="271" r:id="rId17"/>
    <p:sldId id="272" r:id="rId18"/>
    <p:sldId id="273" r:id="rId19"/>
    <p:sldId id="274" r:id="rId20"/>
    <p:sldId id="275" r:id="rId21"/>
    <p:sldId id="290"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73656" autoAdjust="0"/>
  </p:normalViewPr>
  <p:slideViewPr>
    <p:cSldViewPr>
      <p:cViewPr varScale="1">
        <p:scale>
          <a:sx n="53" d="100"/>
          <a:sy n="53" d="100"/>
        </p:scale>
        <p:origin x="-181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B5F667-504A-4722-9365-979A3AD9571C}" type="datetimeFigureOut">
              <a:rPr lang="en-US" smtClean="0"/>
              <a:pPr/>
              <a:t>10/20/2014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A82CDC-0C7D-4E8B-B42D-AC137600D7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E3623-189F-46D7-BDF3-1E7B426CBF5A}"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F24FB-6432-4407-A904-A5C1BEA344E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Interested</a:t>
            </a:r>
            <a:r>
              <a:rPr lang="en-US" baseline="0" dirty="0" smtClean="0"/>
              <a:t> in this topic because it is one way to formulate relationship building within this population, especially among those who are isolative because of their disease and/or their circumstances (unable to drive, unsafe neighborhood, lack of public transportation, etc). </a:t>
            </a:r>
            <a:endParaRPr lang="en-US" dirty="0" smtClean="0"/>
          </a:p>
        </p:txBody>
      </p:sp>
      <p:sp>
        <p:nvSpPr>
          <p:cNvPr id="4" name="Slide Number Placeholder 3"/>
          <p:cNvSpPr>
            <a:spLocks noGrp="1"/>
          </p:cNvSpPr>
          <p:nvPr>
            <p:ph type="sldNum" sz="quarter" idx="10"/>
          </p:nvPr>
        </p:nvSpPr>
        <p:spPr/>
        <p:txBody>
          <a:bodyPr/>
          <a:lstStyle/>
          <a:p>
            <a:fld id="{64C95C3C-3675-4637-8BED-5A303A69F2A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24FB-6432-4407-A904-A5C1BEA344E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Psychoeducational</a:t>
            </a:r>
            <a:r>
              <a:rPr lang="en-US" dirty="0" smtClean="0"/>
              <a:t>: reinforce information, augment knowledge, improve wellness</a:t>
            </a:r>
          </a:p>
          <a:p>
            <a:r>
              <a:rPr lang="en-US" dirty="0" smtClean="0"/>
              <a:t>Support group</a:t>
            </a:r>
            <a:r>
              <a:rPr lang="en-US" baseline="0" dirty="0" smtClean="0"/>
              <a:t>: allow members to share experiences, listen to others, provide sympathetic understanding</a:t>
            </a:r>
          </a:p>
          <a:p>
            <a:r>
              <a:rPr lang="en-US" baseline="0" dirty="0" smtClean="0"/>
              <a:t>Self-help group: well known is AA, NA. DOES NOT use professional leaders</a:t>
            </a:r>
          </a:p>
          <a:p>
            <a:r>
              <a:rPr lang="en-US" baseline="0" dirty="0" smtClean="0"/>
              <a:t>Skills training : typically by professional. </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step program</a:t>
            </a:r>
            <a:r>
              <a:rPr lang="en-US" baseline="0" dirty="0" smtClean="0"/>
              <a:t> is somewhat unique to this self help group</a:t>
            </a:r>
          </a:p>
          <a:p>
            <a:r>
              <a:rPr lang="en-US" dirty="0" smtClean="0"/>
              <a:t>In early treatment,</a:t>
            </a:r>
            <a:r>
              <a:rPr lang="en-US" baseline="0" dirty="0" smtClean="0"/>
              <a:t> there are a large number of patients who enter treatment under pressure of family, employers, court system, or severe physical health (p. 435)</a:t>
            </a:r>
          </a:p>
          <a:p>
            <a:r>
              <a:rPr lang="en-US" baseline="0" dirty="0" smtClean="0"/>
              <a:t>Late treatment, group leaders gradually get members to look at factors that have contributed to use and connections between use and their relationships (p. 437)</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Systematic problem</a:t>
            </a:r>
            <a:r>
              <a:rPr lang="en-US" baseline="0" dirty="0" smtClean="0"/>
              <a:t> solving: learning to work through steps for analyzing a problem, discovering new ways of dealing, evaluating those approaches, developing strategies for implementation in the world (p. 210)</a:t>
            </a:r>
          </a:p>
          <a:p>
            <a:endParaRPr lang="en-US" baseline="0" dirty="0" smtClean="0"/>
          </a:p>
          <a:p>
            <a:r>
              <a:rPr lang="en-US" baseline="0" dirty="0" smtClean="0"/>
              <a:t>Cognitive restructuring: while describing “critical moments” often cognitive distortions are revealed. This allows for identification of those thoughts, recognizing their maladaptive process and replacing with appropriate cognitions (p. 211)</a:t>
            </a:r>
          </a:p>
          <a:p>
            <a:endParaRPr lang="en-US" baseline="0" dirty="0" smtClean="0"/>
          </a:p>
          <a:p>
            <a:r>
              <a:rPr lang="en-US" baseline="0" dirty="0" smtClean="0"/>
              <a:t>Coping skills: other behavioral strategies are demonstrated and can be put into place. (p. 212)</a:t>
            </a:r>
          </a:p>
          <a:p>
            <a:endParaRPr lang="en-US" baseline="0" dirty="0" smtClean="0"/>
          </a:p>
          <a:p>
            <a:r>
              <a:rPr lang="en-US" baseline="0" dirty="0" smtClean="0"/>
              <a:t>Kaplan &amp; </a:t>
            </a:r>
            <a:r>
              <a:rPr lang="en-US" baseline="0" dirty="0" err="1" smtClean="0"/>
              <a:t>Sadock</a:t>
            </a:r>
            <a:r>
              <a:rPr lang="en-US" baseline="0" dirty="0" smtClean="0"/>
              <a:t> 1993</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Warm-up:</a:t>
            </a:r>
            <a:r>
              <a:rPr lang="en-US" baseline="0" dirty="0" smtClean="0"/>
              <a:t> to as a starter in the progression toward maximal spontaneity. Best for initial group meetings</a:t>
            </a:r>
          </a:p>
          <a:p>
            <a:r>
              <a:rPr lang="en-US" baseline="0" dirty="0" smtClean="0"/>
              <a:t>Transition to drama: the ‘scene’ is set up and the starting point maybe a replay of some disturbing life event (p. 220)</a:t>
            </a:r>
          </a:p>
          <a:p>
            <a:r>
              <a:rPr lang="en-US" baseline="0" dirty="0" smtClean="0"/>
              <a:t>Drama: the middle or ‘the scene’</a:t>
            </a:r>
          </a:p>
          <a:p>
            <a:r>
              <a:rPr lang="en-US" baseline="0" dirty="0" smtClean="0"/>
              <a:t>Closure: the ending of the scene and the discussion of how cast members felt while playing the role and the sharing of other members emotions. </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a:t>
            </a:r>
            <a:r>
              <a:rPr lang="en-US" baseline="0" dirty="0" smtClean="0"/>
              <a:t> microcosm: interpersonal learning model of group </a:t>
            </a:r>
            <a:r>
              <a:rPr lang="en-US" baseline="0" dirty="0" err="1" smtClean="0"/>
              <a:t>psychotherpy</a:t>
            </a:r>
            <a:r>
              <a:rPr lang="en-US" baseline="0" dirty="0" smtClean="0"/>
              <a:t> assumes that given enough time, the group will become a mini, somewhat artificial, but ultimately accurate representation of each patient’s social and interpersonal world. Social difficulties, </a:t>
            </a:r>
            <a:r>
              <a:rPr lang="en-US" baseline="0" dirty="0" err="1" smtClean="0"/>
              <a:t>frustruations</a:t>
            </a:r>
            <a:r>
              <a:rPr lang="en-US" baseline="0" dirty="0" smtClean="0"/>
              <a:t>, disappointments will be demonstrated in the group. It can spotlight aspects of personal or intimate relationship with others. (p. 187)</a:t>
            </a:r>
          </a:p>
          <a:p>
            <a:endParaRPr lang="en-US" dirty="0" smtClean="0"/>
          </a:p>
          <a:p>
            <a:r>
              <a:rPr lang="en-US" dirty="0" smtClean="0"/>
              <a:t>Kaplan &amp; </a:t>
            </a:r>
            <a:r>
              <a:rPr lang="en-US" dirty="0" err="1" smtClean="0"/>
              <a:t>Sadock</a:t>
            </a:r>
            <a:r>
              <a:rPr lang="en-US" dirty="0" smtClean="0"/>
              <a:t> 1993</a:t>
            </a:r>
          </a:p>
        </p:txBody>
      </p:sp>
      <p:sp>
        <p:nvSpPr>
          <p:cNvPr id="4" name="Slide Number Placeholder 3"/>
          <p:cNvSpPr>
            <a:spLocks noGrp="1"/>
          </p:cNvSpPr>
          <p:nvPr>
            <p:ph type="sldNum" sz="quarter" idx="10"/>
          </p:nvPr>
        </p:nvSpPr>
        <p:spPr/>
        <p:txBody>
          <a:bodyPr/>
          <a:lstStyle/>
          <a:p>
            <a:fld id="{64C95C3C-3675-4637-8BED-5A303A69F2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Instillation of hope: faith in treatment mode can in</a:t>
            </a:r>
            <a:r>
              <a:rPr lang="en-US" baseline="0" dirty="0" smtClean="0"/>
              <a:t> itself be therapeutically effective. Hope redefines itself to fit the immediate parameters becoming hope for comfort, for dignity, for connection to others, or for minimal physical discomfort. Best example is addiction groups use hope by using former drug users as group leaders. (p. 6)</a:t>
            </a:r>
          </a:p>
          <a:p>
            <a:endParaRPr lang="en-US" baseline="0" dirty="0" smtClean="0"/>
          </a:p>
          <a:p>
            <a:r>
              <a:rPr lang="en-US" baseline="0" dirty="0" smtClean="0"/>
              <a:t>Universality: many feel they are alone are experiencing their symptoms and this has some truth (everyone is unique) but especially in early stages, there is a sense of relief hearing other similar stories. (p. 6) Some common themes “secrets” (1) basic inadequacy-bluffing their way through life; (2) interpersonal alienation-one does not or can not care for or love another person; &amp; (3) some variety of sexual secret. (p.7)</a:t>
            </a:r>
          </a:p>
          <a:p>
            <a:endParaRPr lang="en-US" baseline="0" dirty="0" smtClean="0"/>
          </a:p>
          <a:p>
            <a:r>
              <a:rPr lang="en-US" baseline="0" dirty="0" smtClean="0"/>
              <a:t>Imparting information: didactic instruction is used to provide information about a topic or natural course of an event (i.e. bereavement), and psychoeducation are becoming part of group dynamic. </a:t>
            </a:r>
          </a:p>
          <a:p>
            <a:endParaRPr lang="en-US" baseline="0" dirty="0" smtClean="0"/>
          </a:p>
          <a:p>
            <a:r>
              <a:rPr lang="en-US" baseline="0" dirty="0" smtClean="0"/>
              <a:t>Altruism: members gain through giving support, </a:t>
            </a:r>
            <a:r>
              <a:rPr lang="en-US" baseline="0" dirty="0" err="1" smtClean="0"/>
              <a:t>reasurance</a:t>
            </a:r>
            <a:r>
              <a:rPr lang="en-US" baseline="0" dirty="0" smtClean="0"/>
              <a:t>, suggestions, insight, and similar problems with those who feel isolated. (p. 14) </a:t>
            </a:r>
          </a:p>
          <a:p>
            <a:r>
              <a:rPr lang="en-US" baseline="0" dirty="0" smtClean="0"/>
              <a:t>Corrective Recapitulation: Majority of clients who enter group have a background of a highly unsatisfactory experience in their first and most important group-the primary family. When familial conflicts are relived they need to be relived correctly and with repair. (p. 16)</a:t>
            </a:r>
          </a:p>
          <a:p>
            <a:r>
              <a:rPr lang="en-US" baseline="0" dirty="0" smtClean="0"/>
              <a:t>Development of socializing: operates in all therapy groups, but varies greatly. It permits the clients to understand the discrepancy between their intent and their actual impact on others. (p. 17)</a:t>
            </a:r>
          </a:p>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Imitative behavior:</a:t>
            </a:r>
            <a:r>
              <a:rPr lang="en-US" baseline="0" dirty="0" smtClean="0"/>
              <a:t> the importance of this is difficult to gauge. In group therapy a member may benefit by observing another member with similar problems. </a:t>
            </a:r>
          </a:p>
          <a:p>
            <a:endParaRPr lang="en-US" baseline="0" dirty="0" smtClean="0"/>
          </a:p>
          <a:p>
            <a:r>
              <a:rPr lang="en-US" baseline="0" dirty="0" smtClean="0"/>
              <a:t>Interpersonal learning: (1) interpersonal relationships have been studied and found social connection has a positive impact on the course of serious illness; (2) corrective emotional experience which is a strong expression of emotion within a supportive group; (3) social microcosm that is, the members of the group will begin to act as they do with the real world giving the chance to understand the dynamic of the behavior through member and therapist feedback. The patient gradually changes behavior within the group which spills over to real world interactions. (chapter 2)</a:t>
            </a:r>
          </a:p>
          <a:p>
            <a:endParaRPr lang="en-US" baseline="0" dirty="0" smtClean="0"/>
          </a:p>
          <a:p>
            <a:r>
              <a:rPr lang="en-US" baseline="0" dirty="0" smtClean="0"/>
              <a:t>Group cohesiveness: presence of cohesion early in group is associated with positive outcomes. Members of a cohesive group are accepting of one another, supportive, and included to form a meaningful relationship in the group. (Chapter 3)</a:t>
            </a:r>
          </a:p>
          <a:p>
            <a:endParaRPr lang="en-US" baseline="0" dirty="0" smtClean="0"/>
          </a:p>
          <a:p>
            <a:r>
              <a:rPr lang="en-US" baseline="0" dirty="0" smtClean="0"/>
              <a:t>Catharsis: when group members are able to express deep emotional feelings. Other members may benefit from witnessing this. (Wheeler 2013 p. 413)</a:t>
            </a:r>
          </a:p>
          <a:p>
            <a:endParaRPr lang="en-US" baseline="0" dirty="0" smtClean="0"/>
          </a:p>
          <a:p>
            <a:r>
              <a:rPr lang="en-US" baseline="0" dirty="0" smtClean="0"/>
              <a:t>Existential factors: the capacity to face pain and the truths of loss (Wheeler, 2013 p. 414)</a:t>
            </a:r>
          </a:p>
          <a:p>
            <a:endParaRPr lang="en-US" baseline="0" dirty="0" smtClean="0"/>
          </a:p>
        </p:txBody>
      </p:sp>
      <p:sp>
        <p:nvSpPr>
          <p:cNvPr id="4" name="Slide Number Placeholder 3"/>
          <p:cNvSpPr>
            <a:spLocks noGrp="1"/>
          </p:cNvSpPr>
          <p:nvPr>
            <p:ph type="sldNum" sz="quarter" idx="10"/>
          </p:nvPr>
        </p:nvSpPr>
        <p:spPr/>
        <p:txBody>
          <a:bodyPr/>
          <a:lstStyle/>
          <a:p>
            <a:fld id="{64C95C3C-3675-4637-8BED-5A303A69F2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Attributes: ability to</a:t>
            </a:r>
            <a:r>
              <a:rPr lang="en-US" baseline="0" dirty="0" smtClean="0"/>
              <a:t> use others as therapeutic agents and the ability to tolerate knowing less about the group members as individuals than is possible in dyadic relationships. Need to enjoy group member interaction with others</a:t>
            </a:r>
          </a:p>
          <a:p>
            <a:r>
              <a:rPr lang="en-US" baseline="0" dirty="0" smtClean="0"/>
              <a:t>Setting group goals: depend on the group</a:t>
            </a:r>
          </a:p>
          <a:p>
            <a:r>
              <a:rPr lang="en-US" baseline="0" dirty="0" smtClean="0"/>
              <a:t>Selecting members: criteria review</a:t>
            </a:r>
          </a:p>
          <a:p>
            <a:r>
              <a:rPr lang="en-US" baseline="0" dirty="0" smtClean="0"/>
              <a:t>Making contracts: mutually agreed on statement of the tasks each to </a:t>
            </a:r>
            <a:r>
              <a:rPr lang="en-US" baseline="0" dirty="0" err="1" smtClean="0"/>
              <a:t>to</a:t>
            </a:r>
            <a:r>
              <a:rPr lang="en-US" baseline="0" dirty="0" smtClean="0"/>
              <a:t> perform ad the ends to which those tasks are a means. Helps learn cooperation and mutuality as ways to deal with others. Discusses length of group, frequency, session time. </a:t>
            </a:r>
          </a:p>
          <a:p>
            <a:r>
              <a:rPr lang="en-US" baseline="0" dirty="0" smtClean="0"/>
              <a:t>Initiating and maintaining: 1</a:t>
            </a:r>
            <a:r>
              <a:rPr lang="en-US" baseline="30000" dirty="0" smtClean="0"/>
              <a:t>st</a:t>
            </a:r>
            <a:r>
              <a:rPr lang="en-US" baseline="0" dirty="0" smtClean="0"/>
              <a:t> meeting convened, structure the group to meet goals, intros are made, contract and goals discussed, general </a:t>
            </a:r>
            <a:r>
              <a:rPr lang="en-US" baseline="0" dirty="0" err="1" smtClean="0"/>
              <a:t>consenus</a:t>
            </a:r>
            <a:r>
              <a:rPr lang="en-US" baseline="0" dirty="0" smtClean="0"/>
              <a:t> reached, members as asked to tell something of their reasons for being in the group and process begins. </a:t>
            </a:r>
          </a:p>
          <a:p>
            <a:r>
              <a:rPr lang="en-US" baseline="0" dirty="0" smtClean="0"/>
              <a:t>Protecting members from harm: begins with selection process, may depend on location and type of group for inclusion/exclusion. May need to </a:t>
            </a:r>
            <a:r>
              <a:rPr lang="en-US" baseline="0" dirty="0" err="1" smtClean="0"/>
              <a:t>recongize</a:t>
            </a:r>
            <a:r>
              <a:rPr lang="en-US" baseline="0" dirty="0" smtClean="0"/>
              <a:t> a </a:t>
            </a:r>
            <a:r>
              <a:rPr lang="en-US" baseline="0" dirty="0" err="1" smtClean="0"/>
              <a:t>decompensating</a:t>
            </a:r>
            <a:r>
              <a:rPr lang="en-US" baseline="0" dirty="0" smtClean="0"/>
              <a:t> member and remove. </a:t>
            </a:r>
          </a:p>
          <a:p>
            <a:r>
              <a:rPr lang="en-US" baseline="0" dirty="0" smtClean="0"/>
              <a:t>Terminating: often difficult for leaders and often react to impending loss by </a:t>
            </a:r>
            <a:r>
              <a:rPr lang="en-US" baseline="0" dirty="0" err="1" smtClean="0"/>
              <a:t>dinding</a:t>
            </a:r>
            <a:r>
              <a:rPr lang="en-US" baseline="0" dirty="0" smtClean="0"/>
              <a:t> additional issues for patients to deal with. Time-limited groups and termination must occur as planned. Open-ended, termination is </a:t>
            </a:r>
            <a:r>
              <a:rPr lang="en-US" baseline="0" dirty="0" err="1" smtClean="0"/>
              <a:t>uni</a:t>
            </a:r>
            <a:r>
              <a:rPr lang="en-US" baseline="0" dirty="0" smtClean="0"/>
              <a:t>-lateral decision by member. </a:t>
            </a:r>
          </a:p>
          <a:p>
            <a:r>
              <a:rPr lang="en-US" baseline="0" dirty="0" smtClean="0"/>
              <a:t>Evaluating the outcome: evaluate their work. Different methods may be used such as pre-group survey and post-group survey or a depression scale. </a:t>
            </a:r>
          </a:p>
          <a:p>
            <a:r>
              <a:rPr lang="en-US" baseline="0" dirty="0" smtClean="0"/>
              <a:t>Kaplan &amp; </a:t>
            </a:r>
            <a:r>
              <a:rPr lang="en-US" baseline="0" dirty="0" err="1" smtClean="0"/>
              <a:t>Sadock</a:t>
            </a:r>
            <a:r>
              <a:rPr lang="en-US" baseline="0" dirty="0" smtClean="0"/>
              <a:t> (1993) chapter A.8 p. 84-98</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Monopolist: Group</a:t>
            </a:r>
            <a:r>
              <a:rPr lang="en-US" baseline="0" dirty="0" smtClean="0"/>
              <a:t> effected by a mood of frustration and anger. The therapist has to balance the </a:t>
            </a:r>
            <a:r>
              <a:rPr lang="en-US" baseline="0" dirty="0" err="1" smtClean="0"/>
              <a:t>monoplizer’s</a:t>
            </a:r>
            <a:r>
              <a:rPr lang="en-US" baseline="0" dirty="0" smtClean="0"/>
              <a:t> behavior without offense and encourage group. One way is to ask the group why it encourages one member to carry the burden of the entire meeting. Overall, it is essential to guide the monopolist patient into self-reflection. </a:t>
            </a:r>
          </a:p>
          <a:p>
            <a:r>
              <a:rPr lang="en-US" baseline="0" dirty="0" smtClean="0"/>
              <a:t>Silent: Generally evidence suggests the more active and involve a member is, the more they will benefit. Therapeutic task is to explore meaning of behavior. </a:t>
            </a:r>
            <a:r>
              <a:rPr lang="en-US" baseline="0" dirty="0" err="1" smtClean="0"/>
              <a:t>Yalom</a:t>
            </a:r>
            <a:r>
              <a:rPr lang="en-US" baseline="0" dirty="0" smtClean="0"/>
              <a:t> has found that after 3 months, the patient experience a poor prognosis</a:t>
            </a:r>
          </a:p>
          <a:p>
            <a:r>
              <a:rPr lang="en-US" baseline="0" dirty="0" smtClean="0"/>
              <a:t>Boring: Therapist must ask “how can I find the person within this boring shell’</a:t>
            </a:r>
          </a:p>
          <a:p>
            <a:r>
              <a:rPr lang="en-US" baseline="0" dirty="0" smtClean="0"/>
              <a:t>Help-rejecting: these are people who ask for help, but then reject it, either outright or </a:t>
            </a:r>
            <a:r>
              <a:rPr lang="en-US" baseline="0" dirty="0" err="1" smtClean="0"/>
              <a:t>indiscretly</a:t>
            </a:r>
            <a:endParaRPr lang="en-US" baseline="0" dirty="0" smtClean="0"/>
          </a:p>
          <a:p>
            <a:r>
              <a:rPr lang="en-US" baseline="0" dirty="0" smtClean="0"/>
              <a:t>psychotic/bipolar: not advisable for those actively psychotic or bipolar, but it is common practice to encourage group therapy after stabilization of illness for social skills and interpersonal therapy. </a:t>
            </a:r>
            <a:r>
              <a:rPr lang="en-US" baseline="0" dirty="0" err="1" smtClean="0"/>
              <a:t>Yalom</a:t>
            </a:r>
            <a:r>
              <a:rPr lang="en-US" baseline="0" dirty="0" smtClean="0"/>
              <a:t> described one </a:t>
            </a:r>
            <a:r>
              <a:rPr lang="en-US" baseline="0" dirty="0" err="1" smtClean="0"/>
              <a:t>scenerio</a:t>
            </a:r>
            <a:r>
              <a:rPr lang="en-US" baseline="0" dirty="0" smtClean="0"/>
              <a:t> where early stages of group therapy a patient </a:t>
            </a:r>
            <a:r>
              <a:rPr lang="en-US" baseline="0" dirty="0" err="1" smtClean="0"/>
              <a:t>decompensated</a:t>
            </a:r>
            <a:r>
              <a:rPr lang="en-US" baseline="0" dirty="0" smtClean="0"/>
              <a:t> which made the group difficult to recover. Another </a:t>
            </a:r>
            <a:r>
              <a:rPr lang="en-US" baseline="0" dirty="0" err="1" smtClean="0"/>
              <a:t>scenerio</a:t>
            </a:r>
            <a:r>
              <a:rPr lang="en-US" baseline="0" dirty="0" smtClean="0"/>
              <a:t> was later in the group therapy process and a patient </a:t>
            </a:r>
            <a:r>
              <a:rPr lang="en-US" baseline="0" dirty="0" err="1" smtClean="0"/>
              <a:t>decompensated</a:t>
            </a:r>
            <a:r>
              <a:rPr lang="en-US" baseline="0" dirty="0" smtClean="0"/>
              <a:t>, but the group was able to discuss with her and after her departure and recover from the event. </a:t>
            </a:r>
          </a:p>
          <a:p>
            <a:r>
              <a:rPr lang="en-US" baseline="0" dirty="0" err="1" smtClean="0"/>
              <a:t>Characterologically</a:t>
            </a:r>
            <a:r>
              <a:rPr lang="en-US" baseline="0" dirty="0" smtClean="0"/>
              <a:t> challenging: </a:t>
            </a:r>
          </a:p>
          <a:p>
            <a:r>
              <a:rPr lang="en-US" baseline="0" dirty="0" smtClean="0"/>
              <a:t>Schizoid: helping them acknowledge their body reactions and decrease </a:t>
            </a:r>
            <a:r>
              <a:rPr lang="en-US" baseline="0" dirty="0" err="1" smtClean="0"/>
              <a:t>alexithymia</a:t>
            </a:r>
            <a:endParaRPr lang="en-US" baseline="0" dirty="0" smtClean="0"/>
          </a:p>
          <a:p>
            <a:r>
              <a:rPr lang="en-US" baseline="0" dirty="0" smtClean="0"/>
              <a:t>Borderline: must be combined with individual therapy</a:t>
            </a:r>
          </a:p>
          <a:p>
            <a:r>
              <a:rPr lang="en-US" baseline="0" dirty="0" smtClean="0"/>
              <a:t>Narcissistic: in one to one sessions, these clients are getting full attention. Group therapy may help see past this. </a:t>
            </a:r>
          </a:p>
          <a:p>
            <a:r>
              <a:rPr lang="en-US" baseline="0" dirty="0" smtClean="0"/>
              <a:t>Bottom line: therapeutic management of the highly vulnerable individual in therapy group. </a:t>
            </a:r>
            <a:endParaRPr lang="en-US" dirty="0"/>
          </a:p>
        </p:txBody>
      </p:sp>
      <p:sp>
        <p:nvSpPr>
          <p:cNvPr id="4" name="Slide Number Placeholder 3"/>
          <p:cNvSpPr>
            <a:spLocks noGrp="1"/>
          </p:cNvSpPr>
          <p:nvPr>
            <p:ph type="sldNum" sz="quarter" idx="10"/>
          </p:nvPr>
        </p:nvSpPr>
        <p:spPr/>
        <p:txBody>
          <a:bodyPr/>
          <a:lstStyle/>
          <a:p>
            <a:fld id="{842F24FB-6432-4407-A904-A5C1BEA344E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Orientation or forming:</a:t>
            </a:r>
            <a:r>
              <a:rPr lang="en-US" baseline="0" dirty="0" smtClean="0"/>
              <a:t> adapting to being in the group; seek out guidance and approval from group leader about boundaries, limits, and behaviors. Limited personal disclosure, some may have anxiety</a:t>
            </a:r>
          </a:p>
          <a:p>
            <a:r>
              <a:rPr lang="en-US" baseline="0" dirty="0" smtClean="0"/>
              <a:t>Storming: finding their place within the group; possible conflict; exchange ideas; notice differences among themselves</a:t>
            </a:r>
          </a:p>
          <a:p>
            <a:r>
              <a:rPr lang="en-US" baseline="0" dirty="0" err="1" smtClean="0"/>
              <a:t>Norming</a:t>
            </a:r>
            <a:r>
              <a:rPr lang="en-US" baseline="0" dirty="0" smtClean="0"/>
              <a:t>: become more aligned and ID and work towards common goal; develops sense of trust</a:t>
            </a:r>
          </a:p>
          <a:p>
            <a:r>
              <a:rPr lang="en-US" baseline="0" dirty="0" smtClean="0"/>
              <a:t>Performing: more autonomous and independent; ownership of group experience; able to be more honest with each other, deeper sense of sharing</a:t>
            </a:r>
          </a:p>
          <a:p>
            <a:r>
              <a:rPr lang="en-US" baseline="0" dirty="0" smtClean="0"/>
              <a:t>Adjourning: appreciation for other members, termination is addressed and occurs. May experience difficult emotional response to group ending</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Solo </a:t>
            </a:r>
            <a:r>
              <a:rPr lang="en-US" dirty="0" err="1" smtClean="0"/>
              <a:t>vs</a:t>
            </a:r>
            <a:r>
              <a:rPr lang="en-US" dirty="0" smtClean="0"/>
              <a:t> co-leadership: this can be very</a:t>
            </a:r>
            <a:r>
              <a:rPr lang="en-US" baseline="0" dirty="0" smtClean="0"/>
              <a:t> beneficial when there is a therapist-in-training (or an APN in training ;)) to allow for processing after group and discussion of group dynamics and interactions</a:t>
            </a:r>
          </a:p>
          <a:p>
            <a:r>
              <a:rPr lang="en-US" baseline="0" dirty="0" smtClean="0"/>
              <a:t>Disagreements: after the initial meetings when the group is more comfortable with each other, it may show group members how people can disagree with each other in an acceptable way. </a:t>
            </a:r>
          </a:p>
          <a:p>
            <a:r>
              <a:rPr lang="en-US" dirty="0" err="1" smtClean="0"/>
              <a:t>Disavantage</a:t>
            </a:r>
            <a:r>
              <a:rPr lang="en-US" dirty="0" smtClean="0"/>
              <a:t>: if there is a poor relationship between the 2 leaders OR</a:t>
            </a:r>
            <a:r>
              <a:rPr lang="en-US" baseline="0" dirty="0" smtClean="0"/>
              <a:t> if they are using different theoretical bases it may be confusing. </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Performing</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27 </a:t>
            </a:r>
            <a:r>
              <a:rPr lang="en-US" dirty="0" err="1" smtClean="0"/>
              <a:t>yo</a:t>
            </a:r>
            <a:r>
              <a:rPr lang="en-US" baseline="0" dirty="0" smtClean="0"/>
              <a:t> with violent impulses. This patient would be unable to comply with social norms at this time. If he is able to learn to control violence, he may be able to attend. At this time, he is probably too unpredictable to attend. </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Social skills</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r>
              <a:rPr lang="en-US" baseline="0" dirty="0" smtClean="0"/>
              <a:t> Universality. A major factor in group therapy is that group members feel that they are not alone in their life </a:t>
            </a:r>
            <a:r>
              <a:rPr lang="en-US" baseline="0" dirty="0" err="1" smtClean="0"/>
              <a:t>sitatuions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All </a:t>
            </a:r>
            <a:r>
              <a:rPr lang="en-US" smtClean="0"/>
              <a:t>of</a:t>
            </a:r>
            <a:r>
              <a:rPr lang="en-US" baseline="0" smtClean="0"/>
              <a:t> above</a:t>
            </a:r>
            <a:endParaRPr lang="en-US"/>
          </a:p>
        </p:txBody>
      </p:sp>
      <p:sp>
        <p:nvSpPr>
          <p:cNvPr id="4" name="Slide Number Placeholder 3"/>
          <p:cNvSpPr>
            <a:spLocks noGrp="1"/>
          </p:cNvSpPr>
          <p:nvPr>
            <p:ph type="sldNum" sz="quarter" idx="10"/>
          </p:nvPr>
        </p:nvSpPr>
        <p:spPr/>
        <p:txBody>
          <a:bodyPr/>
          <a:lstStyle/>
          <a:p>
            <a:fld id="{842F24FB-6432-4407-A904-A5C1BEA344E7}"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Moreno: developed</a:t>
            </a:r>
            <a:r>
              <a:rPr lang="en-US" baseline="0" dirty="0" smtClean="0"/>
              <a:t> more action-oriented methods were needed for members to reach goals. Founded American Society for Group Psychotherapy and psychodrama. </a:t>
            </a:r>
          </a:p>
          <a:p>
            <a:r>
              <a:rPr lang="en-US" baseline="0" dirty="0" err="1" smtClean="0"/>
              <a:t>Bion</a:t>
            </a:r>
            <a:r>
              <a:rPr lang="en-US" baseline="0" dirty="0" smtClean="0"/>
              <a:t>: believed therapist should interpretively attend not to individuals but to the dynamics of the group as a whole. The ‘work group’ is what should be achieved by the group. He also described “pairing” where the group at termination, will look to raise another leader and even idolize them, until it does not prove to be successful</a:t>
            </a:r>
          </a:p>
          <a:p>
            <a:r>
              <a:rPr lang="en-US" baseline="0" dirty="0" err="1" smtClean="0"/>
              <a:t>Slavson</a:t>
            </a:r>
            <a:r>
              <a:rPr lang="en-US" baseline="0" dirty="0" smtClean="0"/>
              <a:t>: within group, members developed a strong sense of purpose and solidarity. </a:t>
            </a:r>
          </a:p>
        </p:txBody>
      </p:sp>
      <p:sp>
        <p:nvSpPr>
          <p:cNvPr id="4" name="Slide Number Placeholder 3"/>
          <p:cNvSpPr>
            <a:spLocks noGrp="1"/>
          </p:cNvSpPr>
          <p:nvPr>
            <p:ph type="sldNum" sz="quarter" idx="10"/>
          </p:nvPr>
        </p:nvSpPr>
        <p:spPr/>
        <p:txBody>
          <a:bodyPr/>
          <a:lstStyle/>
          <a:p>
            <a:fld id="{64C95C3C-3675-4637-8BED-5A303A69F2A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2F24FB-6432-4407-A904-A5C1BEA344E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Composition-homogeneity </a:t>
            </a:r>
            <a:r>
              <a:rPr lang="en-US" dirty="0" err="1" smtClean="0"/>
              <a:t>vs</a:t>
            </a:r>
            <a:r>
              <a:rPr lang="en-US" baseline="0" dirty="0" smtClean="0"/>
              <a:t> heterogeneity. Homogenous groups are more advantageous when emphasis in on support or on symptomatic relief over a short period of time; have better attendance rates, more cohesive, more immediate support over a short period of time; less conflict. </a:t>
            </a:r>
            <a:r>
              <a:rPr lang="en-US" baseline="0" dirty="0" err="1" smtClean="0"/>
              <a:t>Heterogenieity</a:t>
            </a:r>
            <a:r>
              <a:rPr lang="en-US" baseline="0" dirty="0" smtClean="0"/>
              <a:t> more advantageous in long term, insight-oriented interactional groups; sufficient dissonance to provide alternate role models (Kaplan &amp; </a:t>
            </a:r>
            <a:r>
              <a:rPr lang="en-US" baseline="0" dirty="0" err="1" smtClean="0"/>
              <a:t>Sadock</a:t>
            </a:r>
            <a:r>
              <a:rPr lang="en-US" baseline="0" dirty="0" smtClean="0"/>
              <a:t>, 1993 p.  76). </a:t>
            </a:r>
          </a:p>
          <a:p>
            <a:r>
              <a:rPr lang="en-US" baseline="0" dirty="0" smtClean="0"/>
              <a:t>Open groups membership is fluid, new members are taken on when old members leave. Closed groups have a set number of patients and if one leaves, no new members join.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C95C3C-3675-4637-8BED-5A303A69F2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81600"/>
            <a:ext cx="8305800" cy="685800"/>
          </a:xfrm>
        </p:spPr>
        <p:txBody>
          <a:bodyPr/>
          <a:lstStyle>
            <a:lvl1pPr algn="ct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85800" y="5867400"/>
            <a:ext cx="8305800" cy="685800"/>
          </a:xfrm>
        </p:spPr>
        <p:txBody>
          <a:bodyPr anchor="ctr"/>
          <a:lstStyle>
            <a:lvl1pPr marL="0" indent="0" algn="ctr">
              <a:buFontTx/>
              <a:buNone/>
              <a:defRPr sz="2800"/>
            </a:lvl1pPr>
          </a:lstStyle>
          <a:p>
            <a:r>
              <a:rPr lang="en-US" smtClean="0"/>
              <a:t>Click to edit Master subtitle style</a:t>
            </a:r>
            <a:endParaRPr lang="en-US"/>
          </a:p>
        </p:txBody>
      </p:sp>
      <p:sp>
        <p:nvSpPr>
          <p:cNvPr id="3108" name="Rectangle 36"/>
          <p:cNvSpPr>
            <a:spLocks noGrp="1" noChangeArrowheads="1"/>
          </p:cNvSpPr>
          <p:nvPr>
            <p:ph type="dt" sz="half" idx="2"/>
          </p:nvPr>
        </p:nvSpPr>
        <p:spPr/>
        <p:txBody>
          <a:bodyPr/>
          <a:lstStyle>
            <a:lvl1pPr>
              <a:defRPr/>
            </a:lvl1pPr>
          </a:lstStyle>
          <a:p>
            <a:endParaRPr lang="en-US"/>
          </a:p>
        </p:txBody>
      </p:sp>
      <p:sp>
        <p:nvSpPr>
          <p:cNvPr id="3109" name="Rectangle 37"/>
          <p:cNvSpPr>
            <a:spLocks noGrp="1" noChangeArrowheads="1"/>
          </p:cNvSpPr>
          <p:nvPr>
            <p:ph type="ftr" sz="quarter" idx="3"/>
          </p:nvPr>
        </p:nvSpPr>
        <p:spPr/>
        <p:txBody>
          <a:bodyPr/>
          <a:lstStyle>
            <a:lvl1pPr>
              <a:defRPr/>
            </a:lvl1pPr>
          </a:lstStyle>
          <a:p>
            <a:endParaRPr lang="en-US"/>
          </a:p>
        </p:txBody>
      </p:sp>
      <p:sp>
        <p:nvSpPr>
          <p:cNvPr id="3110" name="Rectangle 38"/>
          <p:cNvSpPr>
            <a:spLocks noGrp="1" noChangeArrowheads="1"/>
          </p:cNvSpPr>
          <p:nvPr>
            <p:ph type="sldNum" sz="quarter" idx="4"/>
          </p:nvPr>
        </p:nvSpPr>
        <p:spPr/>
        <p:txBody>
          <a:bodyPr/>
          <a:lstStyle>
            <a:lvl1pPr>
              <a:defRPr/>
            </a:lvl1pPr>
          </a:lstStyle>
          <a:p>
            <a:fld id="{DB8D7DA0-425A-4AEE-ADD6-62D153ECB4C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CAAC2A-7E9D-4630-92E8-28067BF0DF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209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8600"/>
            <a:ext cx="64770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B2D7E2-DB07-4EBE-8DB5-2D8FA58F28C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5EC2B6-CBEF-497F-A7B5-200D097782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9FCC65-A313-49CD-B859-CC197AF1B9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9EC918-C058-4B2B-B94D-9F106BD892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0D90B7B-7AD5-4221-8752-3A2FBBA517B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DD857C-38B7-4CEC-9FE9-685E30D71E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2102354-C200-4EDA-9356-AA02C6FA7A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D9E59D-EA70-43DF-A6DD-8D95432AFA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BEAD23-6991-4458-BC0A-04E2E0458A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600"/>
            <a:ext cx="8839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16002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152400" y="6553200"/>
            <a:ext cx="240347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33" name="Rectangle 9"/>
          <p:cNvSpPr>
            <a:spLocks noGrp="1" noChangeArrowheads="1"/>
          </p:cNvSpPr>
          <p:nvPr>
            <p:ph type="ftr" sz="quarter" idx="3"/>
          </p:nvPr>
        </p:nvSpPr>
        <p:spPr bwMode="auto">
          <a:xfrm>
            <a:off x="3259138"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6585F59-F1E6-42AD-A137-BBD27065CF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uxeR95aYer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amesforgroups.com/mixergam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k9mR3zjrk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syplexus.com/mhr/group_therapy.html" TargetMode="External"/><Relationship Id="rId2" Type="http://schemas.openxmlformats.org/officeDocument/2006/relationships/hyperlink" Target="http://www.psychiatrictimes.com/articles/exploring-group-therap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81600"/>
            <a:ext cx="6019800" cy="685800"/>
          </a:xfrm>
        </p:spPr>
        <p:txBody>
          <a:bodyPr/>
          <a:lstStyle/>
          <a:p>
            <a:r>
              <a:rPr lang="en-US" dirty="0" smtClean="0"/>
              <a:t>Group Therapy</a:t>
            </a:r>
            <a:endParaRPr lang="en-US" dirty="0"/>
          </a:p>
        </p:txBody>
      </p:sp>
      <p:sp>
        <p:nvSpPr>
          <p:cNvPr id="3" name="Subtitle 2"/>
          <p:cNvSpPr>
            <a:spLocks noGrp="1"/>
          </p:cNvSpPr>
          <p:nvPr>
            <p:ph type="subTitle" idx="1"/>
          </p:nvPr>
        </p:nvSpPr>
        <p:spPr>
          <a:xfrm>
            <a:off x="5562600" y="5334000"/>
            <a:ext cx="3581400" cy="990600"/>
          </a:xfrm>
        </p:spPr>
        <p:txBody>
          <a:bodyPr/>
          <a:lstStyle/>
          <a:p>
            <a:pPr algn="r"/>
            <a:r>
              <a:rPr lang="en-US" sz="1800" dirty="0" smtClean="0"/>
              <a:t>Heather Harrall RN</a:t>
            </a:r>
          </a:p>
          <a:p>
            <a:pPr algn="r"/>
            <a:r>
              <a:rPr lang="en-US" sz="1800" dirty="0" smtClean="0"/>
              <a:t>Wright State University </a:t>
            </a:r>
          </a:p>
          <a:p>
            <a:pPr algn="r"/>
            <a:r>
              <a:rPr lang="en-US" sz="1800" dirty="0" smtClean="0"/>
              <a:t>College of Nursing and Health</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15962"/>
          </a:xfrm>
        </p:spPr>
        <p:txBody>
          <a:bodyPr>
            <a:normAutofit/>
          </a:bodyPr>
          <a:lstStyle/>
          <a:p>
            <a:r>
              <a:rPr lang="en-US" dirty="0" smtClean="0"/>
              <a:t>Screening Interview</a:t>
            </a:r>
            <a:endParaRPr lang="en-US" dirty="0"/>
          </a:p>
        </p:txBody>
      </p:sp>
      <p:sp>
        <p:nvSpPr>
          <p:cNvPr id="3" name="Content Placeholder 2"/>
          <p:cNvSpPr>
            <a:spLocks noGrp="1"/>
          </p:cNvSpPr>
          <p:nvPr>
            <p:ph idx="1"/>
          </p:nvPr>
        </p:nvSpPr>
        <p:spPr>
          <a:xfrm>
            <a:off x="381000" y="1143000"/>
            <a:ext cx="8229600" cy="5791200"/>
          </a:xfrm>
        </p:spPr>
        <p:txBody>
          <a:bodyPr>
            <a:normAutofit fontScale="70000" lnSpcReduction="20000"/>
          </a:bodyPr>
          <a:lstStyle/>
          <a:p>
            <a:r>
              <a:rPr lang="en-US" dirty="0" smtClean="0"/>
              <a:t>Step 1</a:t>
            </a:r>
          </a:p>
          <a:p>
            <a:pPr lvl="1"/>
            <a:r>
              <a:rPr lang="en-US" dirty="0" smtClean="0"/>
              <a:t>Identify needs, expectations, and commitment</a:t>
            </a:r>
          </a:p>
          <a:p>
            <a:pPr lvl="2"/>
            <a:r>
              <a:rPr lang="en-US" dirty="0" smtClean="0"/>
              <a:t>Ask “what would you like most to change” </a:t>
            </a:r>
          </a:p>
          <a:p>
            <a:pPr lvl="2"/>
            <a:r>
              <a:rPr lang="en-US" dirty="0" smtClean="0"/>
              <a:t>Commitment to change is most important predictor of patient success</a:t>
            </a:r>
          </a:p>
          <a:p>
            <a:r>
              <a:rPr lang="en-US" dirty="0" smtClean="0"/>
              <a:t>Step 2</a:t>
            </a:r>
          </a:p>
          <a:p>
            <a:pPr lvl="1"/>
            <a:r>
              <a:rPr lang="en-US" dirty="0" smtClean="0"/>
              <a:t>Challenge myths and misconceptions</a:t>
            </a:r>
          </a:p>
          <a:p>
            <a:pPr lvl="2"/>
            <a:r>
              <a:rPr lang="en-US" dirty="0" smtClean="0"/>
              <a:t>Most stem from media portrayal </a:t>
            </a:r>
          </a:p>
          <a:p>
            <a:pPr lvl="2"/>
            <a:r>
              <a:rPr lang="en-US" dirty="0" smtClean="0"/>
              <a:t>May need to elicit by statement “there is a lot of incorrect information out there, some people think groups are where you throw caution to the wind and tell everyone your secrets”</a:t>
            </a:r>
          </a:p>
          <a:p>
            <a:r>
              <a:rPr lang="en-US" dirty="0" smtClean="0"/>
              <a:t>Step 3</a:t>
            </a:r>
          </a:p>
          <a:p>
            <a:pPr lvl="1"/>
            <a:r>
              <a:rPr lang="en-US" dirty="0" smtClean="0"/>
              <a:t>Convey information</a:t>
            </a:r>
          </a:p>
          <a:p>
            <a:pPr lvl="2"/>
            <a:r>
              <a:rPr lang="en-US" dirty="0" smtClean="0"/>
              <a:t>Stress confidentiality and inform them that unfortunately the group leader can not absolutely guarantee member behavior. </a:t>
            </a:r>
          </a:p>
          <a:p>
            <a:r>
              <a:rPr lang="en-US" dirty="0" smtClean="0"/>
              <a:t>Step 4</a:t>
            </a:r>
          </a:p>
          <a:p>
            <a:pPr lvl="1"/>
            <a:r>
              <a:rPr lang="en-US" dirty="0" smtClean="0"/>
              <a:t>Screening</a:t>
            </a:r>
          </a:p>
          <a:p>
            <a:pPr lvl="2"/>
            <a:r>
              <a:rPr lang="en-US" dirty="0" smtClean="0"/>
              <a:t>Responsibility to screen potential group members that are likely to benefit from the group</a:t>
            </a:r>
          </a:p>
          <a:p>
            <a:pPr lvl="3"/>
            <a:r>
              <a:rPr lang="en-US" dirty="0" smtClean="0"/>
              <a:t>General consensus that those that are extremely hostile, angry, highly aggressive, brain damaged are contraindicated in a group setting</a:t>
            </a:r>
          </a:p>
          <a:p>
            <a:pPr lvl="1"/>
            <a:endParaRPr lang="en-US" dirty="0" smtClean="0"/>
          </a:p>
          <a:p>
            <a:pPr lvl="2"/>
            <a:endParaRPr lang="en-US" dirty="0"/>
          </a:p>
        </p:txBody>
      </p:sp>
      <p:sp>
        <p:nvSpPr>
          <p:cNvPr id="4" name="TextBox 3"/>
          <p:cNvSpPr txBox="1"/>
          <p:nvPr/>
        </p:nvSpPr>
        <p:spPr>
          <a:xfrm>
            <a:off x="7620000" y="6400800"/>
            <a:ext cx="1053494" cy="276999"/>
          </a:xfrm>
          <a:prstGeom prst="rect">
            <a:avLst/>
          </a:prstGeom>
          <a:noFill/>
        </p:spPr>
        <p:txBody>
          <a:bodyPr wrap="none" rtlCol="0">
            <a:spAutoFit/>
          </a:bodyPr>
          <a:lstStyle/>
          <a:p>
            <a:r>
              <a:rPr lang="en-US" sz="1200" dirty="0" smtClean="0"/>
              <a:t>Couch, 1995</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Criteria</a:t>
            </a:r>
            <a:endParaRPr lang="en-US" dirty="0"/>
          </a:p>
        </p:txBody>
      </p:sp>
      <p:sp>
        <p:nvSpPr>
          <p:cNvPr id="3" name="Content Placeholder 2"/>
          <p:cNvSpPr>
            <a:spLocks noGrp="1"/>
          </p:cNvSpPr>
          <p:nvPr>
            <p:ph idx="1"/>
          </p:nvPr>
        </p:nvSpPr>
        <p:spPr>
          <a:xfrm>
            <a:off x="457200" y="1219200"/>
            <a:ext cx="8229600" cy="4876800"/>
          </a:xfrm>
        </p:spPr>
        <p:txBody>
          <a:bodyPr>
            <a:normAutofit fontScale="92500" lnSpcReduction="10000"/>
          </a:bodyPr>
          <a:lstStyle/>
          <a:p>
            <a:r>
              <a:rPr lang="en-US" dirty="0" smtClean="0"/>
              <a:t>Inclusion criteria</a:t>
            </a:r>
          </a:p>
          <a:p>
            <a:pPr lvl="1"/>
            <a:r>
              <a:rPr lang="en-US" dirty="0" smtClean="0"/>
              <a:t>Ability to perform the group task</a:t>
            </a:r>
          </a:p>
          <a:p>
            <a:pPr lvl="1"/>
            <a:r>
              <a:rPr lang="en-US" dirty="0" smtClean="0"/>
              <a:t>Problem areas compatible with goals of group</a:t>
            </a:r>
          </a:p>
          <a:p>
            <a:pPr lvl="1"/>
            <a:r>
              <a:rPr lang="en-US" dirty="0" smtClean="0"/>
              <a:t>Motivation to change</a:t>
            </a:r>
          </a:p>
          <a:p>
            <a:endParaRPr lang="en-US" dirty="0" smtClean="0"/>
          </a:p>
          <a:p>
            <a:r>
              <a:rPr lang="en-US" dirty="0" smtClean="0"/>
              <a:t>Exclusion criteria</a:t>
            </a:r>
          </a:p>
          <a:p>
            <a:pPr lvl="1"/>
            <a:r>
              <a:rPr lang="en-US" dirty="0" smtClean="0"/>
              <a:t>Marked incompatibility with group norms for acceptable behavior</a:t>
            </a:r>
          </a:p>
          <a:p>
            <a:pPr lvl="1"/>
            <a:r>
              <a:rPr lang="en-US" dirty="0" smtClean="0"/>
              <a:t>Inability to tolerate group setting</a:t>
            </a:r>
          </a:p>
          <a:p>
            <a:pPr lvl="1"/>
            <a:r>
              <a:rPr lang="en-US" dirty="0" smtClean="0"/>
              <a:t>Severe incompatibility with one or more of the other members</a:t>
            </a:r>
            <a:endParaRPr lang="en-US" dirty="0"/>
          </a:p>
        </p:txBody>
      </p:sp>
      <p:sp>
        <p:nvSpPr>
          <p:cNvPr id="4" name="TextBox 3"/>
          <p:cNvSpPr txBox="1"/>
          <p:nvPr/>
        </p:nvSpPr>
        <p:spPr>
          <a:xfrm>
            <a:off x="6248400" y="6477000"/>
            <a:ext cx="1722651" cy="369332"/>
          </a:xfrm>
          <a:prstGeom prst="rect">
            <a:avLst/>
          </a:prstGeom>
          <a:noFill/>
        </p:spPr>
        <p:txBody>
          <a:bodyPr wrap="none" rtlCol="0">
            <a:spAutoFit/>
          </a:bodyPr>
          <a:lstStyle/>
          <a:p>
            <a:r>
              <a:rPr lang="en-US" dirty="0" smtClean="0"/>
              <a:t>Gupta, A. (2005)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3" name="Content Placeholder 2"/>
          <p:cNvSpPr>
            <a:spLocks noGrp="1"/>
          </p:cNvSpPr>
          <p:nvPr>
            <p:ph idx="1"/>
          </p:nvPr>
        </p:nvSpPr>
        <p:spPr/>
        <p:txBody>
          <a:bodyPr/>
          <a:lstStyle/>
          <a:p>
            <a:r>
              <a:rPr lang="en-US" dirty="0" smtClean="0"/>
              <a:t>Time to share your candy bar story!</a:t>
            </a:r>
          </a:p>
          <a:p>
            <a:pPr>
              <a:buNone/>
            </a:pPr>
            <a:r>
              <a:rPr lang="en-US" dirty="0">
                <a:solidFill>
                  <a:schemeClr val="tx1"/>
                </a:solidFill>
                <a:latin typeface="+mn-lt"/>
                <a:ea typeface="+mn-ea"/>
                <a:cs typeface="+mn-cs"/>
              </a:rPr>
              <a:t> </a:t>
            </a:r>
            <a:br>
              <a:rPr lang="en-US" dirty="0">
                <a:solidFill>
                  <a:schemeClr val="tx1"/>
                </a:solidFill>
                <a:latin typeface="+mn-lt"/>
                <a:ea typeface="+mn-ea"/>
                <a:cs typeface="+mn-cs"/>
              </a:rPr>
            </a:br>
            <a:r>
              <a:rPr lang="en-US" b="1" dirty="0">
                <a:solidFill>
                  <a:schemeClr val="tx1"/>
                </a:solidFill>
                <a:latin typeface="+mn-lt"/>
                <a:ea typeface="+mn-ea"/>
                <a:cs typeface="+mn-cs"/>
              </a:rPr>
              <a:t>Objective</a:t>
            </a:r>
            <a:br>
              <a:rPr lang="en-US" b="1" dirty="0">
                <a:solidFill>
                  <a:schemeClr val="tx1"/>
                </a:solidFill>
                <a:latin typeface="+mn-lt"/>
                <a:ea typeface="+mn-ea"/>
                <a:cs typeface="+mn-cs"/>
              </a:rPr>
            </a:br>
            <a:r>
              <a:rPr lang="en-US" dirty="0">
                <a:solidFill>
                  <a:schemeClr val="tx1"/>
                </a:solidFill>
                <a:latin typeface="+mn-lt"/>
                <a:ea typeface="+mn-ea"/>
                <a:cs typeface="+mn-cs"/>
              </a:rPr>
              <a:t>For people to begin to feel comfortable around one another, and for everyone to give input when in a group discussion.</a:t>
            </a:r>
            <a:endParaRPr lang="en-US" dirty="0" smtClean="0"/>
          </a:p>
          <a:p>
            <a:endParaRPr lang="en-US" dirty="0"/>
          </a:p>
        </p:txBody>
      </p:sp>
      <p:pic>
        <p:nvPicPr>
          <p:cNvPr id="114690" name="Picture 2" descr="https://encrypted-tbn2.gstatic.com/images?q=tbn:ANd9GcScfXA6nBOow4PG3qonVu97t1QfSSTFC4YxC_x3ois4xM3D0wY2"/>
          <p:cNvPicPr>
            <a:picLocks noChangeAspect="1" noChangeArrowheads="1"/>
          </p:cNvPicPr>
          <p:nvPr/>
        </p:nvPicPr>
        <p:blipFill>
          <a:blip r:embed="rId3" cstate="print"/>
          <a:srcRect/>
          <a:stretch>
            <a:fillRect/>
          </a:stretch>
        </p:blipFill>
        <p:spPr bwMode="auto">
          <a:xfrm>
            <a:off x="2743200" y="4953000"/>
            <a:ext cx="3200400" cy="1428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Types</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r>
              <a:rPr lang="en-US" dirty="0" err="1" smtClean="0"/>
              <a:t>Psychoeducational</a:t>
            </a:r>
            <a:endParaRPr lang="en-US" dirty="0" smtClean="0"/>
          </a:p>
          <a:p>
            <a:pPr lvl="1"/>
            <a:r>
              <a:rPr lang="en-US" dirty="0" smtClean="0"/>
              <a:t>Facilitate education or information to patients &amp;/or families about various topics</a:t>
            </a:r>
          </a:p>
          <a:p>
            <a:r>
              <a:rPr lang="en-US" dirty="0" smtClean="0"/>
              <a:t>Support groups</a:t>
            </a:r>
          </a:p>
          <a:p>
            <a:pPr lvl="1"/>
            <a:r>
              <a:rPr lang="en-US" dirty="0" smtClean="0"/>
              <a:t>Groups that share a common experience</a:t>
            </a:r>
          </a:p>
          <a:p>
            <a:r>
              <a:rPr lang="en-US" dirty="0" smtClean="0"/>
              <a:t>Self-help groups</a:t>
            </a:r>
          </a:p>
          <a:p>
            <a:pPr lvl="1"/>
            <a:r>
              <a:rPr lang="en-US" dirty="0" smtClean="0"/>
              <a:t>Provide mutual support; come together because of shared experience</a:t>
            </a:r>
          </a:p>
          <a:p>
            <a:r>
              <a:rPr lang="en-US" dirty="0" smtClean="0"/>
              <a:t>Skills training</a:t>
            </a:r>
          </a:p>
          <a:p>
            <a:pPr lvl="1"/>
            <a:r>
              <a:rPr lang="en-US" dirty="0" smtClean="0"/>
              <a:t>Groups are formed for a specific purpose (i.e. learning to manage anger or learning social skills)</a:t>
            </a:r>
          </a:p>
          <a:p>
            <a:pPr lvl="1"/>
            <a:endParaRPr lang="en-US" dirty="0" smtClean="0"/>
          </a:p>
          <a:p>
            <a:pPr>
              <a:buNone/>
            </a:pPr>
            <a:endParaRPr lang="en-US" dirty="0"/>
          </a:p>
        </p:txBody>
      </p:sp>
      <p:sp>
        <p:nvSpPr>
          <p:cNvPr id="4" name="TextBox 3"/>
          <p:cNvSpPr txBox="1"/>
          <p:nvPr/>
        </p:nvSpPr>
        <p:spPr>
          <a:xfrm>
            <a:off x="6400800" y="6248400"/>
            <a:ext cx="2186240" cy="369332"/>
          </a:xfrm>
          <a:prstGeom prst="rect">
            <a:avLst/>
          </a:prstGeom>
          <a:noFill/>
        </p:spPr>
        <p:txBody>
          <a:bodyPr wrap="none" rtlCol="0">
            <a:spAutoFit/>
          </a:bodyPr>
          <a:lstStyle/>
          <a:p>
            <a:r>
              <a:rPr lang="en-US" dirty="0" smtClean="0"/>
              <a:t>Wheeler, 2014 p. 414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Self-help groups</a:t>
            </a:r>
            <a:endParaRPr lang="en-US" dirty="0"/>
          </a:p>
        </p:txBody>
      </p:sp>
      <p:sp>
        <p:nvSpPr>
          <p:cNvPr id="3" name="Content Placeholder 2"/>
          <p:cNvSpPr>
            <a:spLocks noGrp="1"/>
          </p:cNvSpPr>
          <p:nvPr>
            <p:ph idx="1"/>
          </p:nvPr>
        </p:nvSpPr>
        <p:spPr>
          <a:xfrm>
            <a:off x="990600" y="1295400"/>
            <a:ext cx="8001000" cy="4572000"/>
          </a:xfrm>
        </p:spPr>
        <p:txBody>
          <a:bodyPr/>
          <a:lstStyle/>
          <a:p>
            <a:r>
              <a:rPr lang="en-US" dirty="0" smtClean="0"/>
              <a:t>Most famous is Alcoholics Anonymous (AA)</a:t>
            </a:r>
          </a:p>
          <a:p>
            <a:pPr lvl="1"/>
            <a:r>
              <a:rPr lang="en-US" dirty="0" smtClean="0"/>
              <a:t>NA, Al-non, CA, Adult children of Alcoholics</a:t>
            </a:r>
          </a:p>
          <a:p>
            <a:r>
              <a:rPr lang="en-US" dirty="0" smtClean="0"/>
              <a:t>Rely heavily on the 12 step program</a:t>
            </a:r>
          </a:p>
          <a:p>
            <a:r>
              <a:rPr lang="en-US" dirty="0" smtClean="0"/>
              <a:t>Tend to avoid use of professionals as leaders</a:t>
            </a:r>
          </a:p>
          <a:p>
            <a:pPr lvl="1"/>
            <a:r>
              <a:rPr lang="en-US" dirty="0" smtClean="0"/>
              <a:t>Use group leaders who no longer use</a:t>
            </a:r>
          </a:p>
          <a:p>
            <a:r>
              <a:rPr lang="en-US" dirty="0" smtClean="0"/>
              <a:t>Early stage treatment</a:t>
            </a:r>
          </a:p>
          <a:p>
            <a:r>
              <a:rPr lang="en-US" dirty="0" smtClean="0"/>
              <a:t>Late stage treatment</a:t>
            </a:r>
          </a:p>
          <a:p>
            <a:endParaRPr lang="en-US" dirty="0" smtClean="0"/>
          </a:p>
          <a:p>
            <a:endParaRPr lang="en-US" dirty="0"/>
          </a:p>
        </p:txBody>
      </p:sp>
      <p:pic>
        <p:nvPicPr>
          <p:cNvPr id="1026" name="Picture 2" descr="C:\Users\Heather\AppData\Local\Microsoft\Windows\INetCache\IE\O59T6W60\MC900240341[1].wmf"/>
          <p:cNvPicPr>
            <a:picLocks noChangeAspect="1" noChangeArrowheads="1"/>
          </p:cNvPicPr>
          <p:nvPr/>
        </p:nvPicPr>
        <p:blipFill>
          <a:blip r:embed="rId3" cstate="print"/>
          <a:srcRect/>
          <a:stretch>
            <a:fillRect/>
          </a:stretch>
        </p:blipFill>
        <p:spPr bwMode="auto">
          <a:xfrm>
            <a:off x="7321601" y="4876800"/>
            <a:ext cx="1822399" cy="1371600"/>
          </a:xfrm>
          <a:prstGeom prst="rect">
            <a:avLst/>
          </a:prstGeom>
          <a:noFill/>
        </p:spPr>
      </p:pic>
      <p:sp>
        <p:nvSpPr>
          <p:cNvPr id="5" name="TextBox 4"/>
          <p:cNvSpPr txBox="1"/>
          <p:nvPr/>
        </p:nvSpPr>
        <p:spPr>
          <a:xfrm>
            <a:off x="685800" y="6211669"/>
            <a:ext cx="2465740" cy="646331"/>
          </a:xfrm>
          <a:prstGeom prst="rect">
            <a:avLst/>
          </a:prstGeom>
          <a:noFill/>
        </p:spPr>
        <p:txBody>
          <a:bodyPr wrap="none" rtlCol="0">
            <a:spAutoFit/>
          </a:bodyPr>
          <a:lstStyle/>
          <a:p>
            <a:r>
              <a:rPr lang="en-US" dirty="0" smtClean="0">
                <a:hlinkClick r:id="rId4"/>
              </a:rPr>
              <a:t>Self-help Group Therapy</a:t>
            </a:r>
            <a:endParaRPr lang="en-US" dirty="0" smtClean="0"/>
          </a:p>
          <a:p>
            <a:endParaRPr lang="en-US" dirty="0"/>
          </a:p>
        </p:txBody>
      </p:sp>
      <p:sp>
        <p:nvSpPr>
          <p:cNvPr id="6" name="TextBox 5"/>
          <p:cNvSpPr txBox="1"/>
          <p:nvPr/>
        </p:nvSpPr>
        <p:spPr>
          <a:xfrm>
            <a:off x="6477000" y="6324600"/>
            <a:ext cx="2335255" cy="369332"/>
          </a:xfrm>
          <a:prstGeom prst="rect">
            <a:avLst/>
          </a:prstGeom>
          <a:noFill/>
        </p:spPr>
        <p:txBody>
          <a:bodyPr wrap="none" rtlCol="0">
            <a:spAutoFit/>
          </a:bodyPr>
          <a:lstStyle/>
          <a:p>
            <a:r>
              <a:rPr lang="en-US" dirty="0" smtClean="0"/>
              <a:t>Kaplan &amp; </a:t>
            </a:r>
            <a:r>
              <a:rPr lang="en-US" dirty="0" err="1" smtClean="0"/>
              <a:t>Sadock</a:t>
            </a:r>
            <a:r>
              <a:rPr lang="en-US" dirty="0" smtClean="0"/>
              <a:t> 1993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Cognitive-Behavioral Group</a:t>
            </a:r>
            <a:br>
              <a:rPr lang="en-US" dirty="0" smtClean="0"/>
            </a:br>
            <a:r>
              <a:rPr lang="en-US" dirty="0" smtClean="0"/>
              <a:t>Psychotherapy</a:t>
            </a:r>
            <a:endParaRPr lang="en-US" dirty="0"/>
          </a:p>
        </p:txBody>
      </p:sp>
      <p:sp>
        <p:nvSpPr>
          <p:cNvPr id="3" name="Content Placeholder 2"/>
          <p:cNvSpPr>
            <a:spLocks noGrp="1"/>
          </p:cNvSpPr>
          <p:nvPr>
            <p:ph idx="1"/>
          </p:nvPr>
        </p:nvSpPr>
        <p:spPr>
          <a:xfrm>
            <a:off x="533400" y="1371600"/>
            <a:ext cx="8229600" cy="4800600"/>
          </a:xfrm>
        </p:spPr>
        <p:txBody>
          <a:bodyPr>
            <a:normAutofit fontScale="92500"/>
          </a:bodyPr>
          <a:lstStyle/>
          <a:p>
            <a:r>
              <a:rPr lang="en-US" sz="2800" dirty="0" smtClean="0"/>
              <a:t>Has been successful in stress reduction, social skills, reducing depression, reducing generalized anxiety, anger management, refining parental skills</a:t>
            </a:r>
          </a:p>
          <a:p>
            <a:r>
              <a:rPr lang="en-US" sz="2400" dirty="0" smtClean="0"/>
              <a:t>Assessment</a:t>
            </a:r>
          </a:p>
          <a:p>
            <a:pPr lvl="1"/>
            <a:r>
              <a:rPr lang="en-US" sz="2000" dirty="0" smtClean="0"/>
              <a:t>Crucial step is analysis of situations that are most stressful to patient and determine the most difficult moment AKA “the critical moment”</a:t>
            </a:r>
          </a:p>
          <a:p>
            <a:pPr lvl="1"/>
            <a:r>
              <a:rPr lang="en-US" sz="2000" dirty="0" smtClean="0"/>
              <a:t>Describe their behavior, affect, and cognition at “the critical moment”</a:t>
            </a:r>
          </a:p>
          <a:p>
            <a:r>
              <a:rPr lang="en-US" sz="2400" dirty="0" smtClean="0"/>
              <a:t>Treatment Planning</a:t>
            </a:r>
          </a:p>
          <a:p>
            <a:pPr lvl="1"/>
            <a:r>
              <a:rPr lang="en-US" sz="2000" dirty="0" smtClean="0"/>
              <a:t>Systematic problem solving</a:t>
            </a:r>
          </a:p>
          <a:p>
            <a:pPr lvl="1"/>
            <a:r>
              <a:rPr lang="en-US" sz="2000" dirty="0" smtClean="0"/>
              <a:t>Cognitive restructuring </a:t>
            </a:r>
          </a:p>
          <a:p>
            <a:pPr lvl="1"/>
            <a:r>
              <a:rPr lang="en-US" sz="2000" dirty="0" smtClean="0"/>
              <a:t>Coping skills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Psychodrama</a:t>
            </a:r>
            <a:endParaRPr lang="en-US"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r>
              <a:rPr lang="en-US" dirty="0" smtClean="0"/>
              <a:t>Role Playing</a:t>
            </a:r>
          </a:p>
          <a:p>
            <a:pPr lvl="1"/>
            <a:r>
              <a:rPr lang="en-US" dirty="0" smtClean="0"/>
              <a:t>Central feature is establishing an artificial world between reality and fantasy</a:t>
            </a:r>
          </a:p>
          <a:p>
            <a:r>
              <a:rPr lang="en-US" dirty="0" smtClean="0"/>
              <a:t>Group size and session length</a:t>
            </a:r>
          </a:p>
          <a:p>
            <a:pPr lvl="1"/>
            <a:r>
              <a:rPr lang="en-US" dirty="0" smtClean="0"/>
              <a:t>10+ people</a:t>
            </a:r>
          </a:p>
          <a:p>
            <a:pPr lvl="1"/>
            <a:r>
              <a:rPr lang="en-US" dirty="0" smtClean="0"/>
              <a:t>Averaging 2 hours </a:t>
            </a:r>
          </a:p>
          <a:p>
            <a:r>
              <a:rPr lang="en-US" dirty="0" smtClean="0"/>
              <a:t>Phases of Sessions</a:t>
            </a:r>
          </a:p>
          <a:p>
            <a:pPr lvl="1"/>
            <a:r>
              <a:rPr lang="en-US" dirty="0" smtClean="0"/>
              <a:t>Warm-up</a:t>
            </a:r>
          </a:p>
          <a:p>
            <a:pPr lvl="1"/>
            <a:r>
              <a:rPr lang="en-US" dirty="0" smtClean="0"/>
              <a:t>Transition to drama</a:t>
            </a:r>
          </a:p>
          <a:p>
            <a:pPr lvl="1"/>
            <a:r>
              <a:rPr lang="en-US" dirty="0" smtClean="0"/>
              <a:t>Drama</a:t>
            </a:r>
          </a:p>
          <a:p>
            <a:pPr lvl="1"/>
            <a:r>
              <a:rPr lang="en-US" dirty="0" smtClean="0"/>
              <a:t>Closure</a:t>
            </a:r>
          </a:p>
          <a:p>
            <a:r>
              <a:rPr lang="en-US" dirty="0" smtClean="0"/>
              <a:t>Joseph Moreno</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Interpersonal  Group</a:t>
            </a:r>
            <a:br>
              <a:rPr lang="en-US" dirty="0" smtClean="0"/>
            </a:br>
            <a:r>
              <a:rPr lang="en-US" dirty="0" smtClean="0"/>
              <a:t>Psychotherapy</a:t>
            </a:r>
            <a:endParaRPr lang="en-US" dirty="0"/>
          </a:p>
        </p:txBody>
      </p:sp>
      <p:sp>
        <p:nvSpPr>
          <p:cNvPr id="3" name="Content Placeholder 2"/>
          <p:cNvSpPr>
            <a:spLocks noGrp="1"/>
          </p:cNvSpPr>
          <p:nvPr>
            <p:ph idx="1"/>
          </p:nvPr>
        </p:nvSpPr>
        <p:spPr>
          <a:xfrm>
            <a:off x="228600" y="1143000"/>
            <a:ext cx="8229600" cy="5486400"/>
          </a:xfrm>
        </p:spPr>
        <p:txBody>
          <a:bodyPr>
            <a:normAutofit fontScale="92500" lnSpcReduction="10000"/>
          </a:bodyPr>
          <a:lstStyle/>
          <a:p>
            <a:r>
              <a:rPr lang="en-US" sz="2600" dirty="0" smtClean="0"/>
              <a:t>Based on interpersonal theory which assumes that patients’ problems are the result of maladaptive interpersonal beliefs and behaviors</a:t>
            </a:r>
          </a:p>
          <a:p>
            <a:r>
              <a:rPr lang="en-US" sz="2600" dirty="0" smtClean="0"/>
              <a:t>Emphasis on interpersonal learning</a:t>
            </a:r>
          </a:p>
          <a:p>
            <a:r>
              <a:rPr lang="en-US" sz="2600" dirty="0" smtClean="0"/>
              <a:t>Social microcosm</a:t>
            </a:r>
          </a:p>
          <a:p>
            <a:r>
              <a:rPr lang="en-US" sz="2600" dirty="0" smtClean="0"/>
              <a:t>Role of Therapist</a:t>
            </a:r>
          </a:p>
          <a:p>
            <a:pPr lvl="1"/>
            <a:r>
              <a:rPr lang="en-US" sz="2300" dirty="0" smtClean="0"/>
              <a:t>Translating presenting complaints into interpersonal symptoms</a:t>
            </a:r>
          </a:p>
          <a:p>
            <a:pPr lvl="1"/>
            <a:r>
              <a:rPr lang="en-US" sz="2300" dirty="0" smtClean="0"/>
              <a:t>Activating the here and now</a:t>
            </a:r>
          </a:p>
          <a:p>
            <a:pPr lvl="2"/>
            <a:r>
              <a:rPr lang="en-US" sz="1800" dirty="0" smtClean="0"/>
              <a:t>Primarily help members talk about interpersonal dynamics as they occur</a:t>
            </a:r>
          </a:p>
          <a:p>
            <a:pPr lvl="1"/>
            <a:r>
              <a:rPr lang="en-US" sz="2300" dirty="0" smtClean="0"/>
              <a:t>Processing the here and now</a:t>
            </a:r>
          </a:p>
          <a:p>
            <a:pPr lvl="2"/>
            <a:r>
              <a:rPr lang="en-US" sz="1800" dirty="0" smtClean="0"/>
              <a:t>Secondly help member reflect back and learn from interactions</a:t>
            </a:r>
          </a:p>
          <a:p>
            <a:pPr lvl="1"/>
            <a:r>
              <a:rPr lang="en-US" sz="2300" dirty="0" smtClean="0"/>
              <a:t>Therapist transparency</a:t>
            </a:r>
          </a:p>
          <a:p>
            <a:pPr lvl="2"/>
            <a:r>
              <a:rPr lang="en-US" sz="1800" dirty="0" smtClean="0"/>
              <a:t>The degree which the therapist reveals and relates honestly</a:t>
            </a:r>
          </a:p>
          <a:p>
            <a:r>
              <a:rPr lang="en-US" sz="2600" dirty="0" smtClean="0"/>
              <a:t>Irvin </a:t>
            </a:r>
            <a:r>
              <a:rPr lang="en-US" sz="2600" dirty="0" err="1" smtClean="0"/>
              <a:t>Yalom</a:t>
            </a:r>
            <a:endParaRPr lang="en-US" sz="2600" dirty="0" smtClean="0"/>
          </a:p>
          <a:p>
            <a:pPr lvl="1"/>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Yalom</a:t>
            </a:r>
            <a:r>
              <a:rPr lang="en-US" dirty="0" smtClean="0"/>
              <a:t> Principles</a:t>
            </a:r>
            <a:endParaRPr lang="en-US" dirty="0"/>
          </a:p>
        </p:txBody>
      </p:sp>
      <p:sp>
        <p:nvSpPr>
          <p:cNvPr id="3" name="Content Placeholder 2"/>
          <p:cNvSpPr>
            <a:spLocks noGrp="1"/>
          </p:cNvSpPr>
          <p:nvPr>
            <p:ph idx="1"/>
          </p:nvPr>
        </p:nvSpPr>
        <p:spPr/>
        <p:txBody>
          <a:bodyPr/>
          <a:lstStyle/>
          <a:p>
            <a:r>
              <a:rPr lang="en-US" dirty="0" smtClean="0"/>
              <a:t>Instillation of hope</a:t>
            </a:r>
          </a:p>
          <a:p>
            <a:r>
              <a:rPr lang="en-US" dirty="0" smtClean="0"/>
              <a:t>Universality</a:t>
            </a:r>
          </a:p>
          <a:p>
            <a:r>
              <a:rPr lang="en-US" dirty="0" smtClean="0"/>
              <a:t>Imparting information</a:t>
            </a:r>
          </a:p>
          <a:p>
            <a:r>
              <a:rPr lang="en-US" dirty="0" smtClean="0"/>
              <a:t>Altruism</a:t>
            </a:r>
          </a:p>
          <a:p>
            <a:r>
              <a:rPr lang="en-US" dirty="0" smtClean="0"/>
              <a:t>Corrective recapitulation of the primary family group</a:t>
            </a:r>
          </a:p>
          <a:p>
            <a:r>
              <a:rPr lang="en-US" dirty="0" smtClean="0"/>
              <a:t>Development of socializing techniques</a:t>
            </a:r>
          </a:p>
          <a:p>
            <a:endParaRPr lang="en-US" dirty="0"/>
          </a:p>
        </p:txBody>
      </p:sp>
      <p:pic>
        <p:nvPicPr>
          <p:cNvPr id="11268" name="Picture 4" descr="http://www.nuvol.com/wp-content/uploads/2013/05/irvin-yalom.jpg"/>
          <p:cNvPicPr>
            <a:picLocks noChangeAspect="1" noChangeArrowheads="1"/>
          </p:cNvPicPr>
          <p:nvPr/>
        </p:nvPicPr>
        <p:blipFill>
          <a:blip r:embed="rId3" cstate="print"/>
          <a:srcRect/>
          <a:stretch>
            <a:fillRect/>
          </a:stretch>
        </p:blipFill>
        <p:spPr bwMode="auto">
          <a:xfrm>
            <a:off x="5326304" y="1524000"/>
            <a:ext cx="3817696" cy="2362200"/>
          </a:xfrm>
          <a:prstGeom prst="rect">
            <a:avLst/>
          </a:prstGeom>
          <a:noFill/>
        </p:spPr>
      </p:pic>
      <p:sp>
        <p:nvSpPr>
          <p:cNvPr id="5" name="TextBox 4"/>
          <p:cNvSpPr txBox="1"/>
          <p:nvPr/>
        </p:nvSpPr>
        <p:spPr>
          <a:xfrm>
            <a:off x="5715000" y="6172200"/>
            <a:ext cx="1330108" cy="369332"/>
          </a:xfrm>
          <a:prstGeom prst="rect">
            <a:avLst/>
          </a:prstGeom>
          <a:noFill/>
        </p:spPr>
        <p:txBody>
          <a:bodyPr wrap="none" rtlCol="0">
            <a:spAutoFit/>
          </a:bodyPr>
          <a:lstStyle/>
          <a:p>
            <a:r>
              <a:rPr lang="en-US" dirty="0" err="1" smtClean="0"/>
              <a:t>Yalom</a:t>
            </a:r>
            <a:r>
              <a:rPr lang="en-US" dirty="0" smtClean="0"/>
              <a:t>, 2005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Yalom</a:t>
            </a:r>
            <a:r>
              <a:rPr lang="en-US" dirty="0" smtClean="0"/>
              <a:t> Principles</a:t>
            </a:r>
            <a:endParaRPr lang="en-US" dirty="0"/>
          </a:p>
        </p:txBody>
      </p:sp>
      <p:sp>
        <p:nvSpPr>
          <p:cNvPr id="3" name="Content Placeholder 2"/>
          <p:cNvSpPr>
            <a:spLocks noGrp="1"/>
          </p:cNvSpPr>
          <p:nvPr>
            <p:ph idx="1"/>
          </p:nvPr>
        </p:nvSpPr>
        <p:spPr/>
        <p:txBody>
          <a:bodyPr/>
          <a:lstStyle/>
          <a:p>
            <a:r>
              <a:rPr lang="en-US" sz="3600" dirty="0" smtClean="0"/>
              <a:t>Imitative behavior</a:t>
            </a:r>
          </a:p>
          <a:p>
            <a:r>
              <a:rPr lang="en-US" sz="3600" dirty="0" smtClean="0"/>
              <a:t>Interpersonal learning</a:t>
            </a:r>
          </a:p>
          <a:p>
            <a:r>
              <a:rPr lang="en-US" sz="3600" dirty="0" smtClean="0"/>
              <a:t>Group cohesiveness</a:t>
            </a:r>
          </a:p>
          <a:p>
            <a:r>
              <a:rPr lang="en-US" sz="3600" dirty="0" smtClean="0"/>
              <a:t>Catharsis</a:t>
            </a:r>
          </a:p>
          <a:p>
            <a:r>
              <a:rPr lang="en-US" sz="3600" dirty="0" smtClean="0"/>
              <a:t>Existential factors</a:t>
            </a:r>
          </a:p>
          <a:p>
            <a:r>
              <a:rPr lang="en-US" sz="3600" dirty="0" smtClean="0"/>
              <a:t>Self-understanding</a:t>
            </a:r>
          </a:p>
          <a:p>
            <a:endParaRPr lang="en-US" dirty="0"/>
          </a:p>
        </p:txBody>
      </p:sp>
      <p:sp>
        <p:nvSpPr>
          <p:cNvPr id="4" name="TextBox 3"/>
          <p:cNvSpPr txBox="1"/>
          <p:nvPr/>
        </p:nvSpPr>
        <p:spPr>
          <a:xfrm>
            <a:off x="5638800" y="5943600"/>
            <a:ext cx="1330108" cy="369332"/>
          </a:xfrm>
          <a:prstGeom prst="rect">
            <a:avLst/>
          </a:prstGeom>
          <a:noFill/>
        </p:spPr>
        <p:txBody>
          <a:bodyPr wrap="none" rtlCol="0">
            <a:spAutoFit/>
          </a:bodyPr>
          <a:lstStyle/>
          <a:p>
            <a:r>
              <a:rPr lang="en-US" dirty="0" err="1" smtClean="0"/>
              <a:t>Yalom</a:t>
            </a:r>
            <a:r>
              <a:rPr lang="en-US" dirty="0" smtClean="0"/>
              <a:t>, 2005</a:t>
            </a:r>
            <a:endParaRPr lang="en-US" dirty="0"/>
          </a:p>
        </p:txBody>
      </p:sp>
      <p:pic>
        <p:nvPicPr>
          <p:cNvPr id="68610" name="Picture 2" descr="https://encrypted-tbn0.gstatic.com/images?q=tbn:ANd9GcQva4t-CNXoF_3rqOJyv-Q_0SNpkyRg0RYvT8WHD6QQu9kTRT18"/>
          <p:cNvPicPr>
            <a:picLocks noChangeAspect="1" noChangeArrowheads="1"/>
          </p:cNvPicPr>
          <p:nvPr/>
        </p:nvPicPr>
        <p:blipFill>
          <a:blip r:embed="rId3" cstate="print"/>
          <a:srcRect/>
          <a:stretch>
            <a:fillRect/>
          </a:stretch>
        </p:blipFill>
        <p:spPr bwMode="auto">
          <a:xfrm>
            <a:off x="5791200" y="3733800"/>
            <a:ext cx="3352800" cy="190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Groups</a:t>
            </a:r>
            <a:endParaRPr lang="en-US" dirty="0"/>
          </a:p>
        </p:txBody>
      </p:sp>
      <p:sp>
        <p:nvSpPr>
          <p:cNvPr id="3" name="Content Placeholder 2"/>
          <p:cNvSpPr>
            <a:spLocks noGrp="1"/>
          </p:cNvSpPr>
          <p:nvPr>
            <p:ph idx="1"/>
          </p:nvPr>
        </p:nvSpPr>
        <p:spPr>
          <a:xfrm>
            <a:off x="914400" y="1295400"/>
            <a:ext cx="8001000" cy="3048000"/>
          </a:xfrm>
        </p:spPr>
        <p:txBody>
          <a:bodyPr>
            <a:normAutofit fontScale="92500" lnSpcReduction="10000"/>
          </a:bodyPr>
          <a:lstStyle/>
          <a:p>
            <a:pPr>
              <a:buNone/>
            </a:pPr>
            <a:r>
              <a:rPr lang="en-US" dirty="0" smtClean="0"/>
              <a:t>Divide into 2 groups</a:t>
            </a:r>
          </a:p>
          <a:p>
            <a:pPr>
              <a:buNone/>
            </a:pPr>
            <a:r>
              <a:rPr lang="en-US" dirty="0" smtClean="0"/>
              <a:t>Take a bag of candy</a:t>
            </a:r>
          </a:p>
          <a:p>
            <a:pPr>
              <a:buNone/>
            </a:pPr>
            <a:r>
              <a:rPr lang="en-US" dirty="0" smtClean="0"/>
              <a:t>Create a story with the names of the candy</a:t>
            </a:r>
          </a:p>
          <a:p>
            <a:pPr>
              <a:buNone/>
            </a:pPr>
            <a:r>
              <a:rPr lang="en-US" dirty="0" smtClean="0"/>
              <a:t>We will read the story at break</a:t>
            </a:r>
          </a:p>
          <a:p>
            <a:pPr>
              <a:buNone/>
            </a:pPr>
            <a:r>
              <a:rPr lang="en-US" b="1" dirty="0" smtClean="0"/>
              <a:t/>
            </a:r>
            <a:br>
              <a:rPr lang="en-US" b="1" dirty="0" smtClean="0"/>
            </a:br>
            <a:endParaRPr lang="en-US" dirty="0"/>
          </a:p>
        </p:txBody>
      </p:sp>
      <p:sp>
        <p:nvSpPr>
          <p:cNvPr id="4" name="TextBox 3">
            <a:hlinkClick r:id="rId3"/>
          </p:cNvPr>
          <p:cNvSpPr txBox="1"/>
          <p:nvPr/>
        </p:nvSpPr>
        <p:spPr>
          <a:xfrm>
            <a:off x="4106852" y="6488668"/>
            <a:ext cx="5037148" cy="369332"/>
          </a:xfrm>
          <a:prstGeom prst="rect">
            <a:avLst/>
          </a:prstGeom>
          <a:noFill/>
        </p:spPr>
        <p:txBody>
          <a:bodyPr wrap="none" rtlCol="0">
            <a:spAutoFit/>
          </a:bodyPr>
          <a:lstStyle/>
          <a:p>
            <a:r>
              <a:rPr lang="en-US" dirty="0" smtClean="0">
                <a:hlinkClick r:id="rId3"/>
              </a:rPr>
              <a:t>http://www.gamesforgroups.com/mixergames.html</a:t>
            </a:r>
            <a:endParaRPr lang="en-US" dirty="0"/>
          </a:p>
        </p:txBody>
      </p:sp>
      <p:sp>
        <p:nvSpPr>
          <p:cNvPr id="98308" name="AutoShape 4" descr="data:image/jpeg;base64,/9j/4AAQSkZJRgABAQAAAQABAAD/2wCEAAkGBxAQEBQUEBQUFBQUEBQUFBYUFBUVFRUVFRUXFxUYFhUYHCgiGBolHBQYITEiJSorLi4vFx8zODMsOCgtLisBCgoKDg0OGhAQFzAkHCQsLCwsLCw0LDQsLCwsLCwsLC0sLCwsLCwsLCwsLCwsLCwsLCwsLCwsLCssLCwsLCwsLP/AABEIALkBEQMBIgACEQEDEQH/xAAbAAABBQEBAAAAAAAAAAAAAAADAQIEBQYAB//EAEsQAAIBAwICBwQGBAsGBwEAAAECAwAREgQhBTEGEyJBUWGRMnFysRQjQlKBoQdiktEVM0NTc4KisrPBwiUmNMPw8RdVk7TS1OIW/8QAGAEBAQEBAQAAAAAAAAAAAAAAAAECAwT/xAAiEQEAAQMFAQADAQAAAAAAAAAAAQIDERITMUFRIQQjYSL/2gAMAwEAAhEDEQA/AHTSNm3aPtHvPjSCRvvN6mumHbb4j864CgcJG+8fU08SN94+ppoFOAoHCRvvH1NODt4n1NIFogWg4O3ifU08M3ifU1wWnhaBAzeJ9TTwzeJ9TShaeFoGhm8T6mnAt4n1NPCU8R0AwW8T6mlBbxPqaKI6eI6oBdvE+ppe14n1NSBFThFQRe14n1Nd2vE+pqV1Vd1VBEOXifU0hLeJ9TUsxU0xUEQlvE+pppLeJ9TUox0xo6CMWbxPqaaWbxPqakGOhslQBLN4n1NMLN4n1NGK0wrQBLt4n1NNLt4n1NFK0xloBGRvvH1NNMjfePqaeRTSKAZkb7zepppkb7zepp5FMIoGmVvvN6mk61vvN6muIppFBf8AWN4n1NdTa6gq5h2m+I/OuAp8o7TfEfnXAUHAU9VrlFFUUCKtJOpwbE2bBrHwNjY+tFUUVFoPK9L0u1f0GZ2lJlE8KI2KbB1djtjb+TNO1nS7VrodO6ykSvLOHbFNwmFha1vt/lWfWH699L3NrUX9hpI/+ZSNDeVNKb9nWSJ+20af6KDarx3VrxUadpT1YQXXFNz9GzJva/tb0zov0m1cmj18k0pZoYUMZKoMWcSAHYb7hefhVZ0k4aNTxuWEkqGI3AuRjpw3L+rVZwabHhnEB999Gn9uRv8ARQaLoN0o1s2uhj1EheOVJLAqg5K9jsAeaEUHifE+NafVx6V9SpklMYUqqFPrGxW5Md+flVRwbiKLrOGlFZer6qNywsGLTuXZfEWk/I1pum6/7waMfr6T/GoLLV63iujTUSTsJFh0SC+IwOokkRQVOC5WUkm23IVScJ4zxgrBqI3l1SSSOJY0hzEYRgMXxXslgbi1q9S6UTQxaOd9QhkiEdpEXmysQptuLe1e9+6vGHnbhrQa3h8kgg1DSYxy2ytCwV0lCkq6nLY89+4i9Uem/pH1Gp0+iM2lkMbRyJmQFN0Y4/aB+0y1neD9J9Vq+IwIkhEKaOObUKFTtMIRI+5Fxd2Vdq9H47oV1GknjblJA4911JB94Nj+FeZfoX4epi1s3NurES7bgFWZt/Mhf2aCjPS7ic8eo1Sajq1hlhURKilbTGSwFxvbq++971a9LumesXT6GaCTqjPA7SBVUgurYkjIGwuDWV4QP9la/wDp9D89RUnpYhHDuFX79PqP8cn/ADqDXw9IdYeL6qAynqo01JRcU2KRsV3xvsazEHS7ix076j6SCsc0cRUxx3JkV2H2OX1ZHjvVvpV/3g13lHrf8Fqxmk0IOhlnya8ergTA7xsHSU3K+IwA9xNB7ZLxZ/4M+lhRn9D64LuVDmPL343/ACrzbh/GuMyRLqYZZNQevZHiSHrMQqqwLqq9lWyI2ty2Ph6jpNZH/BCTSxqY/oAeSJFGOHVdpFUnla4tevH9QRpAmv4Y8scTah4cJbZBlVXKnEkPGQ3fvt386ovenfFeKaKYMJwsUxcxIFUsgULcNkmx7Y7zS9IOM8R0GjjE0qtPPKzLIoBxiVI+zbEDK7+B/c79McvWRaB7Wzjle3hksBt+dJ+l9PqdAf1Jf7sFQdwDjesi4iNJqJeuVlHaIAKlohKCDz77WNUGl6TcTeGWUajaHq8gUjuesYqLdjxq0iX/AHhT3R/+0Wsnw/RB9LqZMmBi6khQey2ble0O+3dQbPW9IdV/s+YPjFPisqhVxLJJZ9yLjIHx7qbwvj2tkTWzqWlWM4wRhARd5NjZRc4rY/jT+PKs/AoZSqoUKEBBYCzmI2Hne/vo/R+GWHgpfTbTOWcEY+11oT7W3srQUbcd1+l+jyzyOwlLl4njC2VXxI8QSNxa3dzr0hlrzyfgXE+IdQdRhiMgXugZRn2slXmdtrC3K/fXpDCgjkUwijEUwigCRTCKMRQ2FBc0tLXUFdKO03xH50qillHab4j86VRQOUURRSKKIooHKtEVaRRRVFUZteg+k+lfSby9Z1/XWyXDPLPlje1+69EHQPRnVfSby9Z1/X2yXDPPPlje1+69aZFoTzzLe0OW9hjKouL7E5AW/P8AGgrG6HaZtYdWTL1p7slw3j6vljfl586hxfoy0IiaPKfF5I3PbS+UayKv2OVpW/Kr/wDhTEgPGVuTa5JuAPauqmwvtvbzsN6I/EZTj1aKFJYF2ZWxIIAAW4DFr7dru5cqCr1n6P8ASTLp1Zph9GjEcZV1BsDkC10Nzf3VO4p0L02p1kerkMoliMZUKyhPqmyW4Kk8+e9FT6yRUZ3Z+04BWysEKhrZKFIBdQcVY786tuG8JjhJKqqk32RQq3Y3bZQASTzNt/AUD9ZoI54nilXJJEKOu4upFjuNx7xWO0n6JeHJIHZp5FVshE7qY+d7Gygkfj7716AqUQLREeWAMpU8mUg28CLVTdE+iOn4ajppzIRIwZusZWN1FhayjxrRhadhQed6v9EfDpJS4M8as+RiR1Ed/AAqSBue/a+1qu+P9CNFrNPHBIhRYVxhMZs0YsBYEg3BsL3ve3jWqxpMaDF9Hv0e6PRdaUMskksbRtJIwLBX9oLZQAT4kE1Ej/RfoF076cNPhJLHK3bTLKNXVbHDl9Yb7eFb4rTStBT6Tg8UWmXTWLxLD1NnsSyY4kNYC9xWM/8ACXhwkyLTlAxYRGQYb8xcLlbYd99hvXpDJQ2Sisn0o6HabiAiExkUQhggiZVFnxve6nlgLU7j/RrT6yBYZwxVLYMps6kDG4NrcvEWrSslBdKDF8A6DaTRSGVDJJJYgPKwJUEWOIAFjba/hUKD9HujjiliVpsZurzu6X+rbIWOG2/Ot06VHdKDMTdGIDoho7ydULb5DPZ8+eNuflQz0dhGj+iXfqrWvcZ2zz52tz8q0brUd1oKnhXC00sKxRliq5WyIJ7TFjcgDvNSGFSGFCYVABhQmFSGFCYUASKGwoxFDYUFzXUtJQQJB2m+I/OnKKSQdpviPzpy0D1FFUUxRRVFUPUUZBTFFGQUBEWitArizqrDwYAj0NIgqSgoI8XCoALBAoJJst1W52JxUgXIqWugiIsY0N+d0U3t47eVEQVIQUDYNOi+yqjxsAKkqtIooqiiOVaIFrgKeBQBaZAwQkZlS4X7RVSAxA7wCR6jxpItUjRCVTdCgcEAklSLiwFyT5c6jTaqNtQkZWN8Tlc5s6SW7Nl6sqNj7WYO/Koeos0sizyywhJFMKQl4gy4q2eSC8xLlgV5bAFb7sFn9LURh5A0d+SsLudziAi3JYjfEb+V6kLuAbEXF7HmPf51C0DzqjFg8g6z6vPq0mMZtcsAFUb3IBscbX32qxoGEU0ii2ppFUBK0NlqQRQ2FQRmWgutS2FAcUER1qO61McVHkFFQ5FqNItTZBUaQUENxQmFSJBQWFQAYUJhRmFDagCwobUVqG1BcUlLXUEGT2m+I/OlWkk9pviPzpy0BEoy0JKKtUFWjpQVo6UEiMVIjqOlSEoJCUdBQEokkyxqzuQqqpZmJsFUC5JPcABQSUoq1SN0ihGYVNQ7JGrlF08wez5BBg6gjIowBNl23IqVwzjumnYokiCVXeNoi6dasie2hUE3I77XG3OiLUU8U0U4VQzU9Zg3V4527Od8QfE23IHO3fyuOdOgUqqhmLEKAWIALEDdiBsL87CnUtAHSQYKQWLXkke55jrJGcL7lyxHkBRq6g63VpDG0kjBVVSxJ8ALm3iduVAakNZDRLqtXM808BbTtpxJplTV9ndVxjZEcIzt2mLG4XsgM29n6GbX6ILHLH9JTCeVjHf6i8hdYzPNJ9cAGZRZAQEXbeoNSaYajcL4pBqoxJBIki2F8HR8SQGxbEkBrEbVJNANhQXozUF6AD1HepD1HkoqNJUaSpMlR5KCLJQGqRJQGoAvQmozUFqgE1DaitQmoLiurq6ggSe03xH50q02T2m+I/OnLQGSirQVoq1QdaMhqOpoyGglRmpCGokZqQhoJaGl1emWaJ42uFkjZDbYgMCDY+O9DQ0dDQMEOoHszKf6SHI/2HQflTdRw6SZMJWgdScrHTXGQ5NZ5WFx5ipaNRlNEB4Tw5dOpVCxDOWscQF2UYoigKi9m9gOZJ5k1PBoKmng0BaWhg069UOqp4jwGKaYTEssgjEdwI27AbKw6xGw3JuVte+97La0vXXoKgcDZFCw6rUQqCTaNdLa5JJ2eBgLkk7d5pp4PqP/ADDV/saH/wCrVwTTSaghcN4eIA/1kkryPm8kpQuxsFHsKqgAKAAAAKlMaUmo2shWRCj3xNr2Nr2INvMbbjkRcHaghS8ScyMkUWeEgjdjIqhSYxIGIsThYgXte55WuQHS8WWSRomGEgLWBJs4WwLJkFJFyRe1jY2JAvRk4eiC0bMnw4/hsVIqO3DVMivI7yFGyTIRqFOON/q0Una/tEjf3UEtzQHNCfUl2KxldgCzG7DckYixFzsb77bbG9R5I1y+sYOT7Ia1gPJeRN77+dqKdNKo5kC/K5AvQZKjdbEgcDHLIgqXBJ+6CTcgWI25Dl3Ux9NEDYqpJvYN2rAWuFB5KLjYbb0D3oDUxiyGwDMhF/EoR3c7kG/nax8gFDgi4NxQMahNRGoTVANqG1PahtQXNdSV1BXSHtN8R+dOU0OU9pviPzrmksPE8gPE0ElTSPqlXzsbbWtfwyJAB8r3qlk1hZbEyK5LC8djiBa5Wx57g3II/CpOmmYEGy7ForkYBSCCmGRGVwxG1r2HhQT4eJoWIswxF29k4i5G+LEjkfdzO1WaGqNAygl1vKvWSJa+JuAO4eLctz3+dO6uzJ9UStiDhGgAJFweYYWG2w51RfoakI1Umg1ZLlDkRvYsNrg+yH+3tv4ixBJq1RqCRNqMEZrE2BNhzPkKlxSXAPj4gg+hqunktG58EY/kalRm21BOVqKrVDV6Kr0RMDVA1HGlSVo+rkbFcmZerxFwCAcnB3v4WFtyLi8hXqk15lMzqmyZK1wQpLdWtxle62Vb5W2B2IJBUL3QcQEt+yyMtskfDJchcZBWNjbuO9RuJRgyXfk0arExLKI5gzEXZSCueSi4tfDG/aAMTgBGTlWyBSPcAql8pb9WDuV/W3yJJub3q4LAix76DP6Vw3VvEVsC2JSNBLJLiytHnuHCktk9rDEbntY6aMmwytewvble29vKoyRIGLBQGYAEgbkDl8h6DwoPFNd1MTOBk2yxp9+RiFjXyuxG/cLnuoDDikBvaWPZmU9tdmUlWB32IIIPhaomt6R6KEXk1EKi4G8inc8tgf8AsATyBqHDwbRwQfXxwPgpeaaWOPtMbvLIzMNrsWbyvWf4XwaHX6hdUII4tJH/AMMixKjalr7zSqFB6vYYKeYuTsbENxDqUkXKNldfFWDD1FYzpP07bRyug0zsEYgPmgVyqRu4AvdQBMgyPewADcqJxfgESBlhVYXkAXT6hB1bxTDeON3WxMbHsi/iV71qv0HBYdfD1jSzZHrElSRlcxyMqxzISADeyKL7HbuN6K3JeoXEX+qf4G77bW3se4276o+JcOmjiZhqpSQtkF2BLmyoos9t2IG476fwqZjF1EzMZFBQSMcmdk5kk83B3/WXFhsSFC4zFhbYWFha1h3C3d7qjzEnbu8b7g91hbnQ4NVmNyMrBiB3AkhTa9wDifQ+FNZwwPIjcH5EGgqNVqGREAdU2VCjFVU/rqxU3Xl43Hgb0TTybkLiRltvuEsPZFjdci1u7w2oPSHhEerRVcew11F7DcWYHY3FvKpMBGCgNkAuOVwb47Hl33FA5jUJZAGkNwFBGRO1iF7RPgLY+lGn1CKQGYLe9rm17WvuffUDUuHkTHdSQrEcmIu6i/fYof2/M1Ap1Mj36tAAO+RivooUn1t6gimhpb2bEeYBK+65YH8qfMWLhb2UgttcN2cQRfzLXuLcredCn0MLizRoR4FRQJLIy2uUNzYCxW5Pnc/KkEtzYixtyPePEHv+ddJp1tZQByFwLEAbi3mCAfwqNPNdGuLPGoc8uYudt+RsR42PnQaaurrV1BVSntN8R+dRNVqQp7V7KMtuZJVxYHusAx9LVJlPab4j86i6zT57jLuDBTixANxY9xB5e8+RAQoIVKriGYonWIOwGDAgC0bXtcAG97b+dTp7oJFUBrPGwGTBhkAAbkEXyAsOQ591UhRNNI73eVnRyxP1bLZTuQFuXIvYgC5HebWuoM2DLtZkMYDXJshaNiZLXY99iO/30ErTyMFDsZCUxDJZS18AGGx33IbmeRpJZysqIwbtq6v28hit8T5EhSbi3Ok1OK2xBuNgq2A3IJ2tz228/MUCGEOWLK6tuiXe3ZLHLGwBULucufa5nlQWuhAutsseryAYkkEm25JPdsB3dr8LJWqv0OnEagDuAH4Dl8z6k99Sw1UP1rfVSf0T/wB01ND1W6tvq2HiLeu3+dVp4zKCPYsziwwe+JPkxJNt72sBuTag1KvSavVdXGzbCw7+W5tv5b1QdIY5g0dg4BDWszJdlKkXsRcb8rNfwABNE4NppOp1OTHsQ32Jcg2l2F9srjlc2NgbeyuZqiOzCTHxWfrEDGMKZApUowchiBYdvYi9ySLC1rXYGk4t/GOSyhSQGzuVUKqEfVgdq5blfchQBzIZpILSKoBtnF1lyCQTKlgzm5JuDsDc4libACi8ajZJ2KrGouCZGNiAI1vdyOwBzuL9+wYoRmbsLpTeAGwlJDg9YovIQZGAjQhnA2QnI9kWCiwsOQts6o+jxxWUHIkzBu0ixmzRRWIj5oDuQGu/3jcmrLrb8gam9BpSusqjl1rPrQrRSERI7QgYDrGsqyS9oiwUShBvc9ZJtaxqx62sz051ckMRlibGQabUxoRzBZUkuP1rQG1dMxP1MJvSrTHUwSK6biKRljaYAFsDiWjAKvbuve3PmAaD0n0yyszBYyG0EqKXhMm97oqEEYN2jb5bVTaDSaNtM8RjlZutmHWptILSuYnWaRlDMq4Wa53G+964ccnh0hKuHki0emkwJCM/WM0bgWLAY9WTte96zuQuDuGaHrNM0bIoaXhUGSLG0eM8ORBfwlzdTfY9jy2n8AWNdRPqOskVZ1iCLMQhcKv8YUIBuSdmO53vzuUfiesXr1cAGFI5LkK4ZHz5Jih/k2uSwG1U8LajFVheWMoOqweYAfUK8JxQE7EorZWA/wA0XIMNHxLikZmijBL2JkslmyYBurW/Iey73JFuqHjVdFxSKdZJhdYiydYwZWKMI0aOcMtwCAyq3O2IvspuuoRHMgIZz1kU38QXyP0dEbJD7IHaN2sLjytUXsrpZBAcw0BLtLMhZlWLBSscdwLolhsoNr71YqiUwncPPZZ5iAciuS5x3IJLFe8o2zgXIF7fZvUvqAN4zjfcn2g3mb8z58+XMCizWbnyvseW/kRyNQ2Dqewcl2ATZQotzB7+XLz8q0FTTYKFR3UAAAXB5C3Ngbcu7amfR0Hs3X4WIvba5+8fM3oiS5C9iL9zCx/EUB5idkt3gsfZBHdb7R/6v3VAojAN7km1rk93kBsOXhQ9SmS2vY3BB52INwbd4uOXeL0qSXG+x5EeBGxockvcBc/kPef+jQRpp+RbsMve3sEHmM+Vj52NwNu6l68kXwa1uYKsPwsbn076Ksl/Uj0Nqg6mNTcLGC3LIoBzA3uRvz/KgM82xNrD7zdkfnv+VRgob2bkG2TEk5W3AW/dc9225A57P0+lVdyqg2HIXIPf2jc/9qMxoLy9dTb11BVSntN8R+dIDQ5m7bfEfnRNJC0jBUFyfQDvJ8qcAc2iSRgSLtbHYAkjfskEG43PqadpeEyRS2WMglSSMQifYW4B77c9/HvrZ8M4asYsu572tuf3Dyo54fMXY9aEU7LgvaC7bFmJHPc2G+25AAryzfzPzh00Y5ZTQ6JZZgGvGuTEgh07QRrDmDyW/Mbk7m24tZrdLp3MbZo7MwUiwVlBAU5uO2/bUGx2J/Cr3WdGJJZI5DOAyvd8Y7AjApaPtdjYjnly8bmpvEUjusLxxMnNVZczjbt2Ug3awf33HnU3P6YZCLhnWxxSIDMjMJAxuckaNypIKsbklNrDn3WuOfiOk0sliHD2CtGthHkW70UBiwsfZF7eNbEcRxA6tlZSbXYtcG4UDHuA2O5AN9rVYjSQs4kMaZ7Wcoue3LtWvTcntMKSZCHT6q8bNEL9Xji/XxWvkxNipbflsO81TtJGgIB+2C/VMQAC6262ZrWG6koOZsgyVezttZEXWykAh0bfl2XDW/Ks9LwHBR1ssagOHLOduywKhV7IUCx8zsSTY3mv2VwldJZRijAMAC4JBVbA48yd92CqAtyWKi1iajcCkkYSKVAVoVCDkMLy+yByXc2JJJ9o87BvEeL6M2Ek+eIYKsMYI3Ficmy7Vu8MOZqqn6VwA9jTs+wX62SwIF7DqxdbbmsbkYbi3VPR2jYsUZdrNC2OBVlQyRnFIeabAE3u2KC/czT+L6aWR8oVOWKjJkcMpBJ7HWLiCB3kG5x7hVQ3TWdRZIoUHhZj8iKYOmup71iP9Vx/rrO7DWxUueEaN4chIrAMFbZS3au2QuCzMfZJZiSSTv3Cfp9Ykqkx3sGKm6spBB32YD15GqGDpnf+Mit5o1/7LW+dXGm4nFOLxtfxHJh7wauvKTbmnl2onCAk8hzqq41w061YwJMFSQvfEkkFHjNrMLXDn1pekTEwso5yWjHvchR86Lq+IxaVQG3IAAQc/K/hUi7MfF0ZD4d0Pgjx7TnEAD2NgNgASpYDb71Sh0J0LG7q77W7cjPYZM+2V7bux2+8az+q6U6lv4oLGPdk3qdhUF+N63+ekHusPkaTdlYsy2svQnQupBQ2b2t1N/2gbD3ULU9B4pCxMr9plJuqkkoVZb2sCQy3vbvNY+PpFrk5Tv8A1grfO9W2j6dapP4xI5B5XRvUbflTckmzK6g6JGONokCGNtIunDF2VwFDrmQEsTi/K9uyKmt0YEjM00znKBYWEYEYZVzIuSWYEGRrYkc6Doem+kfaTOI/rrdfwZb/AJ2q2k1UOpiZY5EYMADi3dcXF1NxWory5zRMcwfFBDCApI2UC7sMiBtvehauOIocUVjibWVbctjkbD86rJOH6hJY1gx6vFVdmCSYhWNguZyviSLm9zapui0uEaqwKNhtmEfcDcMRtcW7iAR7jbWfJZUug0BRyZGjmUFVkwWWPqlOX1hLyMHAK2OPme6jy8NibLHsdYpdbljZcNjfIY+zc8zvtyY1a8NDFmyaLcexGVYE97E4g+AA38ye6g4VqojDq0dlCiWZUDOTcsW2Ck7m7AAWvflfYm6qvTCXBw2JQxi0zsOvXPOQi6lFzaIZHIrbEqcbsH598VFgcsURbMA4TrO1YjFQwCFkZgAbXB7QGxBrSnWIq8rALcAAXAHcAPwFqo9OyQ6/WSPYI0cBFhIxLIjF2KgYrzPmTl+KKpkwzz6YoQq2YdouwGNiCRy3yJIv3bHzFMcEc6v+J9WI1OwOTsQLXObM97Dv3vVYwuO4ilN6aZ+8NTRE8K8mhsas+MaNEjjkjBAa6sLk2Ye/xsaqC9eumqKozDlMYaC9dTL11VFT1TSSlUF2Lmw/E/lVn9OTSjCIZP8AbcglSfAW7qhjWJCshAZnZ2BC2BxB2GRsACedr8htVJPxOYt/w7W8pkJ9MRXkv7lc4pj49FrRH2qWuh6YyLzijPuLD99S4+mq/ahI9zg/MCsMvEz36eb8BCf+aKUcQU/yM496Rf5SmvPoux07fqlvB00g745PVP30x+lmlLZGFy23aIS/Zvaxy7sm9TWH+mr/ADc37A/+VI/EAOUcx/qf/qmm74mLXrXjpRAgISAm4I+sfLYgKRyJtZRtQZemeoPsJGvvVmPrcCsdJxY92n1Lf1IwP75qNLxmf7Gjk/rOF/IKfnV27s9GbUNbqOkurcbyFR+oAv5jf86p5WZzkxJPixufU1nZeJ8QPs6cL7wzH1BFRJZOJt9kgeAjQ/3gTWo/Hrnld2iOIaObUKObAfjQDrE+yGb4Qx+QrNNpOIn+eHwtgPRbChS8J1j+2srfExb5mtx+N7KTf8hpH1uO7KF/pHSM+kjCgHjCDm0I9zh/8MNVAnR/Ud0ZHoKeOAan+bNb2KWd2ppNJxKOQgKy3PLFrH9lgCfwFWkEjIwKkgjcEbf9e6sUOj2p+4a1nBYtQY8ZgclsLk3yW2x94tY+8Hvrlds6YzDdFzPyV9qeMBuqJAyRyxHcWVSUPuyxP4GqxrsxZzkSSST+f4U14wGBJAsCOY77fuqo6S68rF1cJyd9jhuVQcztyvy/E1xppmZw1OIF1vHoYziCDbzA/wA6g/8A9PGftL+Kv87Vml4VOeUb/smiDgmoP8m3pXrixQ5TcqaRePxH7cf9pfmLUeHikTG2UZPlIl/S96yw4DqPuGl/gCf7h9KTYpIu1fxtTa1yGA8bG1IoH2SPw2I9Kx0PBtUnsB0+AsvyqXEeIx8i5H66rJ+bAn86xP489S1F72G30nGtZD7MrMPBjmPz3FXKdNGdCs8QYEc1NrG3MBgbHzvXnCcW1i+3Ap+EOp9bkflR0499+CRfhIf5haztVwaqJ5ek8L6WJllOzHZgowHZBIPNF39kV0vEtNN1rnUqkrODE2L4xhcMLo+zH6sXrz1OOQEb5r5NG1/7F6MvFtK38ov4q6/Naz/uOk26J7epxdJNBGN5lJ2ubEkm1r7Dy5VWazpFw6SUvJI0i2QKgicAFCxuTbtbv+Fq8/PENN/Op+1++hnV6U/yqf8AqEUjV4u3R63Y6WaNECBZ5bLiGcKWt7yR627hUOHjkDm3aQ92dvmCaxxk0h5zR/jKf30nV6M7iXTk8t5R/qpiZ6ldNL0bSyJNC8WQxcdlu5XHI+o3rLyKyMVYWZSQR4EbGo3DuI4WCTQsByUTRH0Aa/pU3ieqDlGOzsMWF73xAs3ntYfgK7WK5idMuF2juF3lS0ylr1uCp1A7bfE3zoJWpE/tt8R+dCtQDxpQtPtXWoGgU61dS0HY0uNLS0CBaXGlpaBMa7AU4UtA3AUuAp1dQNwFdhT66gYYx4Cu6sUSktQD6ukMVFtXWoA9VSdXR6S1BHMdIY6kEU0igjmOmmOpNqaRQRjEPAelMbTr4D0FSyKQighHSp91fQU06RPur6CppWuwoZV50afdX9kV30GP7i/sip+FdhRcq48NiPNE/ZFG0+jSP2FC+6pmNdjQyvLV1PtXURTz+23xH50OtNL7R95+dMoM5XVo66gzldWjrqDOXpb1oq6gz16W9aEUtBngaXKtBXUFBelvV/XUFBeuvWgrqCgvSZVoK6gz+VdlWgNJQZ/KkyrQGuoM9lSXrQ11Bnb0l60VdQZy9dWjrqDOV1aOuoM5XVo66gzldWjrqAVdVzX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8310" name="AutoShape 6" descr="data:image/jpeg;base64,/9j/4AAQSkZJRgABAQAAAQABAAD/2wCEAAkGBxAQEBQUEBQUFBQUEBQUFBYUFBUVFRUVFRUXFxUYFhUYHCgiGBolHBQYITEiJSorLi4vFx8zODMsOCgtLisBCgoKDg0OGhAQFzAkHCQsLCwsLCw0LDQsLCwsLCwsLC0sLCwsLCwsLCwsLCwsLCwsLCwsLCwsLCssLCwsLCwsLP/AABEIALkBEQMBIgACEQEDEQH/xAAbAAABBQEBAAAAAAAAAAAAAAADAQIEBQYAB//EAEsQAAIBAwICBwQGBAsGBwEAAAECAwAREgQhBTEGEyJBUWGRMnFysRQjQlKBoQdiktEVM0NTc4KisrPBwiUmNMPw8RdVk7TS1OIW/8QAGAEBAQEBAQAAAAAAAAAAAAAAAAECAwT/xAAiEQEAAQMFAQADAQAAAAAAAAAAAQIDERITMUFRIQQjYSL/2gAMAwEAAhEDEQA/AHTSNm3aPtHvPjSCRvvN6mumHbb4j864CgcJG+8fU08SN94+ppoFOAoHCRvvH1NODt4n1NIFogWg4O3ifU08M3ifU1wWnhaBAzeJ9TTwzeJ9TShaeFoGhm8T6mnAt4n1NPCU8R0AwW8T6mlBbxPqaKI6eI6oBdvE+ppe14n1NSBFThFQRe14n1Nd2vE+pqV1Vd1VBEOXifU0hLeJ9TUsxU0xUEQlvE+pppLeJ9TUox0xo6CMWbxPqaaWbxPqakGOhslQBLN4n1NMLN4n1NGK0wrQBLt4n1NNLt4n1NFK0xloBGRvvH1NNMjfePqaeRTSKAZkb7zepppkb7zepp5FMIoGmVvvN6mk61vvN6muIppFBf8AWN4n1NdTa6gq5h2m+I/OuAp8o7TfEfnXAUHAU9VrlFFUUCKtJOpwbE2bBrHwNjY+tFUUVFoPK9L0u1f0GZ2lJlE8KI2KbB1djtjb+TNO1nS7VrodO6ykSvLOHbFNwmFha1vt/lWfWH699L3NrUX9hpI/+ZSNDeVNKb9nWSJ+20af6KDarx3VrxUadpT1YQXXFNz9GzJva/tb0zov0m1cmj18k0pZoYUMZKoMWcSAHYb7hefhVZ0k4aNTxuWEkqGI3AuRjpw3L+rVZwabHhnEB999Gn9uRv8ARQaLoN0o1s2uhj1EheOVJLAqg5K9jsAeaEUHifE+NafVx6V9SpklMYUqqFPrGxW5Md+flVRwbiKLrOGlFZer6qNywsGLTuXZfEWk/I1pum6/7waMfr6T/GoLLV63iujTUSTsJFh0SC+IwOokkRQVOC5WUkm23IVScJ4zxgrBqI3l1SSSOJY0hzEYRgMXxXslgbi1q9S6UTQxaOd9QhkiEdpEXmysQptuLe1e9+6vGHnbhrQa3h8kgg1DSYxy2ytCwV0lCkq6nLY89+4i9Uem/pH1Gp0+iM2lkMbRyJmQFN0Y4/aB+0y1neD9J9Vq+IwIkhEKaOObUKFTtMIRI+5Fxd2Vdq9H47oV1GknjblJA4911JB94Nj+FeZfoX4epi1s3NurES7bgFWZt/Mhf2aCjPS7ic8eo1Sajq1hlhURKilbTGSwFxvbq++971a9LumesXT6GaCTqjPA7SBVUgurYkjIGwuDWV4QP9la/wDp9D89RUnpYhHDuFX79PqP8cn/ADqDXw9IdYeL6qAynqo01JRcU2KRsV3xvsazEHS7ix076j6SCsc0cRUxx3JkV2H2OX1ZHjvVvpV/3g13lHrf8Fqxmk0IOhlnya8ergTA7xsHSU3K+IwA9xNB7ZLxZ/4M+lhRn9D64LuVDmPL343/ACrzbh/GuMyRLqYZZNQevZHiSHrMQqqwLqq9lWyI2ty2Ph6jpNZH/BCTSxqY/oAeSJFGOHVdpFUnla4tevH9QRpAmv4Y8scTah4cJbZBlVXKnEkPGQ3fvt386ovenfFeKaKYMJwsUxcxIFUsgULcNkmx7Y7zS9IOM8R0GjjE0qtPPKzLIoBxiVI+zbEDK7+B/c79McvWRaB7Wzjle3hksBt+dJ+l9PqdAf1Jf7sFQdwDjesi4iNJqJeuVlHaIAKlohKCDz77WNUGl6TcTeGWUajaHq8gUjuesYqLdjxq0iX/AHhT3R/+0Wsnw/RB9LqZMmBi6khQey2ble0O+3dQbPW9IdV/s+YPjFPisqhVxLJJZ9yLjIHx7qbwvj2tkTWzqWlWM4wRhARd5NjZRc4rY/jT+PKs/AoZSqoUKEBBYCzmI2Hne/vo/R+GWHgpfTbTOWcEY+11oT7W3srQUbcd1+l+jyzyOwlLl4njC2VXxI8QSNxa3dzr0hlrzyfgXE+IdQdRhiMgXugZRn2slXmdtrC3K/fXpDCgjkUwijEUwigCRTCKMRQ2FBc0tLXUFdKO03xH50qillHab4j86VRQOUURRSKKIooHKtEVaRRRVFUZteg+k+lfSby9Z1/XWyXDPLPlje1+69EHQPRnVfSby9Z1/X2yXDPPPlje1+69aZFoTzzLe0OW9hjKouL7E5AW/P8AGgrG6HaZtYdWTL1p7slw3j6vljfl586hxfoy0IiaPKfF5I3PbS+UayKv2OVpW/Kr/wDhTEgPGVuTa5JuAPauqmwvtvbzsN6I/EZTj1aKFJYF2ZWxIIAAW4DFr7dru5cqCr1n6P8ASTLp1Zph9GjEcZV1BsDkC10Nzf3VO4p0L02p1kerkMoliMZUKyhPqmyW4Kk8+e9FT6yRUZ3Z+04BWysEKhrZKFIBdQcVY786tuG8JjhJKqqk32RQq3Y3bZQASTzNt/AUD9ZoI54nilXJJEKOu4upFjuNx7xWO0n6JeHJIHZp5FVshE7qY+d7Gygkfj7716AqUQLREeWAMpU8mUg28CLVTdE+iOn4ajppzIRIwZusZWN1FhayjxrRhadhQed6v9EfDpJS4M8as+RiR1Ed/AAqSBue/a+1qu+P9CNFrNPHBIhRYVxhMZs0YsBYEg3BsL3ve3jWqxpMaDF9Hv0e6PRdaUMskksbRtJIwLBX9oLZQAT4kE1Ej/RfoF076cNPhJLHK3bTLKNXVbHDl9Yb7eFb4rTStBT6Tg8UWmXTWLxLD1NnsSyY4kNYC9xWM/8ACXhwkyLTlAxYRGQYb8xcLlbYd99hvXpDJQ2Sisn0o6HabiAiExkUQhggiZVFnxve6nlgLU7j/RrT6yBYZwxVLYMps6kDG4NrcvEWrSslBdKDF8A6DaTRSGVDJJJYgPKwJUEWOIAFjba/hUKD9HujjiliVpsZurzu6X+rbIWOG2/Ot06VHdKDMTdGIDoho7ydULb5DPZ8+eNuflQz0dhGj+iXfqrWvcZ2zz52tz8q0brUd1oKnhXC00sKxRliq5WyIJ7TFjcgDvNSGFSGFCYVABhQmFSGFCYUASKGwoxFDYUFzXUtJQQJB2m+I/OnKKSQdpviPzpy0D1FFUUxRRVFUPUUZBTFFGQUBEWitArizqrDwYAj0NIgqSgoI8XCoALBAoJJst1W52JxUgXIqWugiIsY0N+d0U3t47eVEQVIQUDYNOi+yqjxsAKkqtIooqiiOVaIFrgKeBQBaZAwQkZlS4X7RVSAxA7wCR6jxpItUjRCVTdCgcEAklSLiwFyT5c6jTaqNtQkZWN8Tlc5s6SW7Nl6sqNj7WYO/Koeos0sizyywhJFMKQl4gy4q2eSC8xLlgV5bAFb7sFn9LURh5A0d+SsLudziAi3JYjfEb+V6kLuAbEXF7HmPf51C0DzqjFg8g6z6vPq0mMZtcsAFUb3IBscbX32qxoGEU0ii2ppFUBK0NlqQRQ2FQRmWgutS2FAcUER1qO61McVHkFFQ5FqNItTZBUaQUENxQmFSJBQWFQAYUJhRmFDagCwobUVqG1BcUlLXUEGT2m+I/OlWkk9pviPzpy0BEoy0JKKtUFWjpQVo6UEiMVIjqOlSEoJCUdBQEokkyxqzuQqqpZmJsFUC5JPcABQSUoq1SN0ihGYVNQ7JGrlF08wez5BBg6gjIowBNl23IqVwzjumnYokiCVXeNoi6dasie2hUE3I77XG3OiLUU8U0U4VQzU9Zg3V4527Od8QfE23IHO3fyuOdOgUqqhmLEKAWIALEDdiBsL87CnUtAHSQYKQWLXkke55jrJGcL7lyxHkBRq6g63VpDG0kjBVVSxJ8ALm3iduVAakNZDRLqtXM808BbTtpxJplTV9ndVxjZEcIzt2mLG4XsgM29n6GbX6ILHLH9JTCeVjHf6i8hdYzPNJ9cAGZRZAQEXbeoNSaYajcL4pBqoxJBIki2F8HR8SQGxbEkBrEbVJNANhQXozUF6AD1HepD1HkoqNJUaSpMlR5KCLJQGqRJQGoAvQmozUFqgE1DaitQmoLiurq6ggSe03xH50q02T2m+I/OnLQGSirQVoq1QdaMhqOpoyGglRmpCGokZqQhoJaGl1emWaJ42uFkjZDbYgMCDY+O9DQ0dDQMEOoHszKf6SHI/2HQflTdRw6SZMJWgdScrHTXGQ5NZ5WFx5ipaNRlNEB4Tw5dOpVCxDOWscQF2UYoigKi9m9gOZJ5k1PBoKmng0BaWhg069UOqp4jwGKaYTEssgjEdwI27AbKw6xGw3JuVte+97La0vXXoKgcDZFCw6rUQqCTaNdLa5JJ2eBgLkk7d5pp4PqP/ADDV/saH/wCrVwTTSaghcN4eIA/1kkryPm8kpQuxsFHsKqgAKAAAAKlMaUmo2shWRCj3xNr2Nr2INvMbbjkRcHaghS8ScyMkUWeEgjdjIqhSYxIGIsThYgXte55WuQHS8WWSRomGEgLWBJs4WwLJkFJFyRe1jY2JAvRk4eiC0bMnw4/hsVIqO3DVMivI7yFGyTIRqFOON/q0Una/tEjf3UEtzQHNCfUl2KxldgCzG7DckYixFzsb77bbG9R5I1y+sYOT7Ia1gPJeRN77+dqKdNKo5kC/K5AvQZKjdbEgcDHLIgqXBJ+6CTcgWI25Dl3Ux9NEDYqpJvYN2rAWuFB5KLjYbb0D3oDUxiyGwDMhF/EoR3c7kG/nax8gFDgi4NxQMahNRGoTVANqG1PahtQXNdSV1BXSHtN8R+dOU0OU9pviPzrmksPE8gPE0ElTSPqlXzsbbWtfwyJAB8r3qlk1hZbEyK5LC8djiBa5Wx57g3II/CpOmmYEGy7ForkYBSCCmGRGVwxG1r2HhQT4eJoWIswxF29k4i5G+LEjkfdzO1WaGqNAygl1vKvWSJa+JuAO4eLctz3+dO6uzJ9UStiDhGgAJFweYYWG2w51RfoakI1Umg1ZLlDkRvYsNrg+yH+3tv4ixBJq1RqCRNqMEZrE2BNhzPkKlxSXAPj4gg+hqunktG58EY/kalRm21BOVqKrVDV6Kr0RMDVA1HGlSVo+rkbFcmZerxFwCAcnB3v4WFtyLi8hXqk15lMzqmyZK1wQpLdWtxle62Vb5W2B2IJBUL3QcQEt+yyMtskfDJchcZBWNjbuO9RuJRgyXfk0arExLKI5gzEXZSCueSi4tfDG/aAMTgBGTlWyBSPcAql8pb9WDuV/W3yJJub3q4LAix76DP6Vw3VvEVsC2JSNBLJLiytHnuHCktk9rDEbntY6aMmwytewvble29vKoyRIGLBQGYAEgbkDl8h6DwoPFNd1MTOBk2yxp9+RiFjXyuxG/cLnuoDDikBvaWPZmU9tdmUlWB32IIIPhaomt6R6KEXk1EKi4G8inc8tgf8AsATyBqHDwbRwQfXxwPgpeaaWOPtMbvLIzMNrsWbyvWf4XwaHX6hdUII4tJH/AMMixKjalr7zSqFB6vYYKeYuTsbENxDqUkXKNldfFWDD1FYzpP07bRyug0zsEYgPmgVyqRu4AvdQBMgyPewADcqJxfgESBlhVYXkAXT6hB1bxTDeON3WxMbHsi/iV71qv0HBYdfD1jSzZHrElSRlcxyMqxzISADeyKL7HbuN6K3JeoXEX+qf4G77bW3se4276o+JcOmjiZhqpSQtkF2BLmyoos9t2IG476fwqZjF1EzMZFBQSMcmdk5kk83B3/WXFhsSFC4zFhbYWFha1h3C3d7qjzEnbu8b7g91hbnQ4NVmNyMrBiB3AkhTa9wDifQ+FNZwwPIjcH5EGgqNVqGREAdU2VCjFVU/rqxU3Xl43Hgb0TTybkLiRltvuEsPZFjdci1u7w2oPSHhEerRVcew11F7DcWYHY3FvKpMBGCgNkAuOVwb47Hl33FA5jUJZAGkNwFBGRO1iF7RPgLY+lGn1CKQGYLe9rm17WvuffUDUuHkTHdSQrEcmIu6i/fYof2/M1Ap1Mj36tAAO+RivooUn1t6gimhpb2bEeYBK+65YH8qfMWLhb2UgttcN2cQRfzLXuLcredCn0MLizRoR4FRQJLIy2uUNzYCxW5Pnc/KkEtzYixtyPePEHv+ddJp1tZQByFwLEAbi3mCAfwqNPNdGuLPGoc8uYudt+RsR42PnQaaurrV1BVSntN8R+dRNVqQp7V7KMtuZJVxYHusAx9LVJlPab4j86i6zT57jLuDBTixANxY9xB5e8+RAQoIVKriGYonWIOwGDAgC0bXtcAG97b+dTp7oJFUBrPGwGTBhkAAbkEXyAsOQ591UhRNNI73eVnRyxP1bLZTuQFuXIvYgC5HebWuoM2DLtZkMYDXJshaNiZLXY99iO/30ErTyMFDsZCUxDJZS18AGGx33IbmeRpJZysqIwbtq6v28hit8T5EhSbi3Ok1OK2xBuNgq2A3IJ2tz228/MUCGEOWLK6tuiXe3ZLHLGwBULucufa5nlQWuhAutsseryAYkkEm25JPdsB3dr8LJWqv0OnEagDuAH4Dl8z6k99Sw1UP1rfVSf0T/wB01ND1W6tvq2HiLeu3+dVp4zKCPYsziwwe+JPkxJNt72sBuTag1KvSavVdXGzbCw7+W5tv5b1QdIY5g0dg4BDWszJdlKkXsRcb8rNfwABNE4NppOp1OTHsQ32Jcg2l2F9srjlc2NgbeyuZqiOzCTHxWfrEDGMKZApUowchiBYdvYi9ySLC1rXYGk4t/GOSyhSQGzuVUKqEfVgdq5blfchQBzIZpILSKoBtnF1lyCQTKlgzm5JuDsDc4libACi8ajZJ2KrGouCZGNiAI1vdyOwBzuL9+wYoRmbsLpTeAGwlJDg9YovIQZGAjQhnA2QnI9kWCiwsOQts6o+jxxWUHIkzBu0ixmzRRWIj5oDuQGu/3jcmrLrb8gam9BpSusqjl1rPrQrRSERI7QgYDrGsqyS9oiwUShBvc9ZJtaxqx62sz051ckMRlibGQabUxoRzBZUkuP1rQG1dMxP1MJvSrTHUwSK6biKRljaYAFsDiWjAKvbuve3PmAaD0n0yyszBYyG0EqKXhMm97oqEEYN2jb5bVTaDSaNtM8RjlZutmHWptILSuYnWaRlDMq4Wa53G+964ccnh0hKuHki0emkwJCM/WM0bgWLAY9WTte96zuQuDuGaHrNM0bIoaXhUGSLG0eM8ORBfwlzdTfY9jy2n8AWNdRPqOskVZ1iCLMQhcKv8YUIBuSdmO53vzuUfiesXr1cAGFI5LkK4ZHz5Jih/k2uSwG1U8LajFVheWMoOqweYAfUK8JxQE7EorZWA/wA0XIMNHxLikZmijBL2JkslmyYBurW/Iey73JFuqHjVdFxSKdZJhdYiydYwZWKMI0aOcMtwCAyq3O2IvspuuoRHMgIZz1kU38QXyP0dEbJD7IHaN2sLjytUXsrpZBAcw0BLtLMhZlWLBSscdwLolhsoNr71YqiUwncPPZZ5iAciuS5x3IJLFe8o2zgXIF7fZvUvqAN4zjfcn2g3mb8z58+XMCizWbnyvseW/kRyNQ2Dqewcl2ATZQotzB7+XLz8q0FTTYKFR3UAAAXB5C3Ngbcu7amfR0Hs3X4WIvba5+8fM3oiS5C9iL9zCx/EUB5idkt3gsfZBHdb7R/6v3VAojAN7km1rk93kBsOXhQ9SmS2vY3BB52INwbd4uOXeL0qSXG+x5EeBGxockvcBc/kPef+jQRpp+RbsMve3sEHmM+Vj52NwNu6l68kXwa1uYKsPwsbn076Ksl/Uj0Nqg6mNTcLGC3LIoBzA3uRvz/KgM82xNrD7zdkfnv+VRgob2bkG2TEk5W3AW/dc9225A57P0+lVdyqg2HIXIPf2jc/9qMxoLy9dTb11BVSntN8R+dIDQ5m7bfEfnRNJC0jBUFyfQDvJ8qcAc2iSRgSLtbHYAkjfskEG43PqadpeEyRS2WMglSSMQifYW4B77c9/HvrZ8M4asYsu572tuf3Dyo54fMXY9aEU7LgvaC7bFmJHPc2G+25AAryzfzPzh00Y5ZTQ6JZZgGvGuTEgh07QRrDmDyW/Mbk7m24tZrdLp3MbZo7MwUiwVlBAU5uO2/bUGx2J/Cr3WdGJJZI5DOAyvd8Y7AjApaPtdjYjnly8bmpvEUjusLxxMnNVZczjbt2Ug3awf33HnU3P6YZCLhnWxxSIDMjMJAxuckaNypIKsbklNrDn3WuOfiOk0sliHD2CtGthHkW70UBiwsfZF7eNbEcRxA6tlZSbXYtcG4UDHuA2O5AN9rVYjSQs4kMaZ7Wcoue3LtWvTcntMKSZCHT6q8bNEL9Xji/XxWvkxNipbflsO81TtJGgIB+2C/VMQAC6262ZrWG6koOZsgyVezttZEXWykAh0bfl2XDW/Ks9LwHBR1ssagOHLOduywKhV7IUCx8zsSTY3mv2VwldJZRijAMAC4JBVbA48yd92CqAtyWKi1iajcCkkYSKVAVoVCDkMLy+yByXc2JJJ9o87BvEeL6M2Ek+eIYKsMYI3Ficmy7Vu8MOZqqn6VwA9jTs+wX62SwIF7DqxdbbmsbkYbi3VPR2jYsUZdrNC2OBVlQyRnFIeabAE3u2KC/czT+L6aWR8oVOWKjJkcMpBJ7HWLiCB3kG5x7hVQ3TWdRZIoUHhZj8iKYOmup71iP9Vx/rrO7DWxUueEaN4chIrAMFbZS3au2QuCzMfZJZiSSTv3Cfp9Ykqkx3sGKm6spBB32YD15GqGDpnf+Mit5o1/7LW+dXGm4nFOLxtfxHJh7wauvKTbmnl2onCAk8hzqq41w061YwJMFSQvfEkkFHjNrMLXDn1pekTEwso5yWjHvchR86Lq+IxaVQG3IAAQc/K/hUi7MfF0ZD4d0Pgjx7TnEAD2NgNgASpYDb71Sh0J0LG7q77W7cjPYZM+2V7bux2+8az+q6U6lv4oLGPdk3qdhUF+N63+ekHusPkaTdlYsy2svQnQupBQ2b2t1N/2gbD3ULU9B4pCxMr9plJuqkkoVZb2sCQy3vbvNY+PpFrk5Tv8A1grfO9W2j6dapP4xI5B5XRvUbflTckmzK6g6JGONokCGNtIunDF2VwFDrmQEsTi/K9uyKmt0YEjM00znKBYWEYEYZVzIuSWYEGRrYkc6Doem+kfaTOI/rrdfwZb/AJ2q2k1UOpiZY5EYMADi3dcXF1NxWory5zRMcwfFBDCApI2UC7sMiBtvehauOIocUVjibWVbctjkbD86rJOH6hJY1gx6vFVdmCSYhWNguZyviSLm9zapui0uEaqwKNhtmEfcDcMRtcW7iAR7jbWfJZUug0BRyZGjmUFVkwWWPqlOX1hLyMHAK2OPme6jy8NibLHsdYpdbljZcNjfIY+zc8zvtyY1a8NDFmyaLcexGVYE97E4g+AA38ye6g4VqojDq0dlCiWZUDOTcsW2Ck7m7AAWvflfYm6qvTCXBw2JQxi0zsOvXPOQi6lFzaIZHIrbEqcbsH598VFgcsURbMA4TrO1YjFQwCFkZgAbXB7QGxBrSnWIq8rALcAAXAHcAPwFqo9OyQ6/WSPYI0cBFhIxLIjF2KgYrzPmTl+KKpkwzz6YoQq2YdouwGNiCRy3yJIv3bHzFMcEc6v+J9WI1OwOTsQLXObM97Dv3vVYwuO4ilN6aZ+8NTRE8K8mhsas+MaNEjjkjBAa6sLk2Ye/xsaqC9eumqKozDlMYaC9dTL11VFT1TSSlUF2Lmw/E/lVn9OTSjCIZP8AbcglSfAW7qhjWJCshAZnZ2BC2BxB2GRsACedr8htVJPxOYt/w7W8pkJ9MRXkv7lc4pj49FrRH2qWuh6YyLzijPuLD99S4+mq/ahI9zg/MCsMvEz36eb8BCf+aKUcQU/yM496Rf5SmvPoux07fqlvB00g745PVP30x+lmlLZGFy23aIS/Zvaxy7sm9TWH+mr/ADc37A/+VI/EAOUcx/qf/qmm74mLXrXjpRAgISAm4I+sfLYgKRyJtZRtQZemeoPsJGvvVmPrcCsdJxY92n1Lf1IwP75qNLxmf7Gjk/rOF/IKfnV27s9GbUNbqOkurcbyFR+oAv5jf86p5WZzkxJPixufU1nZeJ8QPs6cL7wzH1BFRJZOJt9kgeAjQ/3gTWo/Hrnld2iOIaObUKObAfjQDrE+yGb4Qx+QrNNpOIn+eHwtgPRbChS8J1j+2srfExb5mtx+N7KTf8hpH1uO7KF/pHSM+kjCgHjCDm0I9zh/8MNVAnR/Ud0ZHoKeOAan+bNb2KWd2ppNJxKOQgKy3PLFrH9lgCfwFWkEjIwKkgjcEbf9e6sUOj2p+4a1nBYtQY8ZgclsLk3yW2x94tY+8Hvrlds6YzDdFzPyV9qeMBuqJAyRyxHcWVSUPuyxP4GqxrsxZzkSSST+f4U14wGBJAsCOY77fuqo6S68rF1cJyd9jhuVQcztyvy/E1xppmZw1OIF1vHoYziCDbzA/wA6g/8A9PGftL+Kv87Vml4VOeUb/smiDgmoP8m3pXrixQ5TcqaRePxH7cf9pfmLUeHikTG2UZPlIl/S96yw4DqPuGl/gCf7h9KTYpIu1fxtTa1yGA8bG1IoH2SPw2I9Kx0PBtUnsB0+AsvyqXEeIx8i5H66rJ+bAn86xP489S1F72G30nGtZD7MrMPBjmPz3FXKdNGdCs8QYEc1NrG3MBgbHzvXnCcW1i+3Ap+EOp9bkflR0499+CRfhIf5haztVwaqJ5ek8L6WJllOzHZgowHZBIPNF39kV0vEtNN1rnUqkrODE2L4xhcMLo+zH6sXrz1OOQEb5r5NG1/7F6MvFtK38ov4q6/Naz/uOk26J7epxdJNBGN5lJ2ubEkm1r7Dy5VWazpFw6SUvJI0i2QKgicAFCxuTbtbv+Fq8/PENN/Op+1++hnV6U/yqf8AqEUjV4u3R63Y6WaNECBZ5bLiGcKWt7yR627hUOHjkDm3aQ92dvmCaxxk0h5zR/jKf30nV6M7iXTk8t5R/qpiZ6ldNL0bSyJNC8WQxcdlu5XHI+o3rLyKyMVYWZSQR4EbGo3DuI4WCTQsByUTRH0Aa/pU3ieqDlGOzsMWF73xAs3ntYfgK7WK5idMuF2juF3lS0ylr1uCp1A7bfE3zoJWpE/tt8R+dCtQDxpQtPtXWoGgU61dS0HY0uNLS0CBaXGlpaBMa7AU4UtA3AUuAp1dQNwFdhT66gYYx4Cu6sUSktQD6ukMVFtXWoA9VSdXR6S1BHMdIY6kEU0igjmOmmOpNqaRQRjEPAelMbTr4D0FSyKQighHSp91fQU06RPur6CppWuwoZV50afdX9kV30GP7i/sip+FdhRcq48NiPNE/ZFG0+jSP2FC+6pmNdjQyvLV1PtXURTz+23xH50OtNL7R95+dMoM5XVo66gzldWjrqDOXpb1oq6gz16W9aEUtBngaXKtBXUFBelvV/XUFBeuvWgrqCgvSZVoK6gz+VdlWgNJQZ/KkyrQGuoM9lSXrQ11Bnb0l60VdQZy9dWjrqDOV1aOuoM5XVo66gzldWjrqAVdVzX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8312" name="AutoShape 8" descr="data:image/jpeg;base64,/9j/4AAQSkZJRgABAQAAAQABAAD/2wCEAAkGBxAQEBQUEBQUFBQUEBQUFBYUFBUVFRUVFRUXFxUYFhUYHCgiGBolHBQYITEiJSorLi4vFx8zODMsOCgtLisBCgoKDg0OGhAQFzAkHCQsLCwsLCw0LDQsLCwsLCwsLC0sLCwsLCwsLCwsLCwsLCwsLCwsLCwsLCssLCwsLCwsLP/AABEIALkBEQMBIgACEQEDEQH/xAAbAAABBQEBAAAAAAAAAAAAAAADAQIEBQYAB//EAEsQAAIBAwICBwQGBAsGBwEAAAECAwAREgQhBTEGEyJBUWGRMnFysRQjQlKBoQdiktEVM0NTc4KisrPBwiUmNMPw8RdVk7TS1OIW/8QAGAEBAQEBAQAAAAAAAAAAAAAAAAECAwT/xAAiEQEAAQMFAQADAQAAAAAAAAAAAQIDERITMUFRIQQjYSL/2gAMAwEAAhEDEQA/AHTSNm3aPtHvPjSCRvvN6mumHbb4j864CgcJG+8fU08SN94+ppoFOAoHCRvvH1NODt4n1NIFogWg4O3ifU08M3ifU1wWnhaBAzeJ9TTwzeJ9TShaeFoGhm8T6mnAt4n1NPCU8R0AwW8T6mlBbxPqaKI6eI6oBdvE+ppe14n1NSBFThFQRe14n1Nd2vE+pqV1Vd1VBEOXifU0hLeJ9TUsxU0xUEQlvE+pppLeJ9TUox0xo6CMWbxPqaaWbxPqakGOhslQBLN4n1NMLN4n1NGK0wrQBLt4n1NNLt4n1NFK0xloBGRvvH1NNMjfePqaeRTSKAZkb7zepppkb7zepp5FMIoGmVvvN6mk61vvN6muIppFBf8AWN4n1NdTa6gq5h2m+I/OuAp8o7TfEfnXAUHAU9VrlFFUUCKtJOpwbE2bBrHwNjY+tFUUVFoPK9L0u1f0GZ2lJlE8KI2KbB1djtjb+TNO1nS7VrodO6ykSvLOHbFNwmFha1vt/lWfWH699L3NrUX9hpI/+ZSNDeVNKb9nWSJ+20af6KDarx3VrxUadpT1YQXXFNz9GzJva/tb0zov0m1cmj18k0pZoYUMZKoMWcSAHYb7hefhVZ0k4aNTxuWEkqGI3AuRjpw3L+rVZwabHhnEB999Gn9uRv8ARQaLoN0o1s2uhj1EheOVJLAqg5K9jsAeaEUHifE+NafVx6V9SpklMYUqqFPrGxW5Md+flVRwbiKLrOGlFZer6qNywsGLTuXZfEWk/I1pum6/7waMfr6T/GoLLV63iujTUSTsJFh0SC+IwOokkRQVOC5WUkm23IVScJ4zxgrBqI3l1SSSOJY0hzEYRgMXxXslgbi1q9S6UTQxaOd9QhkiEdpEXmysQptuLe1e9+6vGHnbhrQa3h8kgg1DSYxy2ytCwV0lCkq6nLY89+4i9Uem/pH1Gp0+iM2lkMbRyJmQFN0Y4/aB+0y1neD9J9Vq+IwIkhEKaOObUKFTtMIRI+5Fxd2Vdq9H47oV1GknjblJA4911JB94Nj+FeZfoX4epi1s3NurES7bgFWZt/Mhf2aCjPS7ic8eo1Sajq1hlhURKilbTGSwFxvbq++971a9LumesXT6GaCTqjPA7SBVUgurYkjIGwuDWV4QP9la/wDp9D89RUnpYhHDuFX79PqP8cn/ADqDXw9IdYeL6qAynqo01JRcU2KRsV3xvsazEHS7ix076j6SCsc0cRUxx3JkV2H2OX1ZHjvVvpV/3g13lHrf8Fqxmk0IOhlnya8ergTA7xsHSU3K+IwA9xNB7ZLxZ/4M+lhRn9D64LuVDmPL343/ACrzbh/GuMyRLqYZZNQevZHiSHrMQqqwLqq9lWyI2ty2Ph6jpNZH/BCTSxqY/oAeSJFGOHVdpFUnla4tevH9QRpAmv4Y8scTah4cJbZBlVXKnEkPGQ3fvt386ovenfFeKaKYMJwsUxcxIFUsgULcNkmx7Y7zS9IOM8R0GjjE0qtPPKzLIoBxiVI+zbEDK7+B/c79McvWRaB7Wzjle3hksBt+dJ+l9PqdAf1Jf7sFQdwDjesi4iNJqJeuVlHaIAKlohKCDz77WNUGl6TcTeGWUajaHq8gUjuesYqLdjxq0iX/AHhT3R/+0Wsnw/RB9LqZMmBi6khQey2ble0O+3dQbPW9IdV/s+YPjFPisqhVxLJJZ9yLjIHx7qbwvj2tkTWzqWlWM4wRhARd5NjZRc4rY/jT+PKs/AoZSqoUKEBBYCzmI2Hne/vo/R+GWHgpfTbTOWcEY+11oT7W3srQUbcd1+l+jyzyOwlLl4njC2VXxI8QSNxa3dzr0hlrzyfgXE+IdQdRhiMgXugZRn2slXmdtrC3K/fXpDCgjkUwijEUwigCRTCKMRQ2FBc0tLXUFdKO03xH50qillHab4j86VRQOUURRSKKIooHKtEVaRRRVFUZteg+k+lfSby9Z1/XWyXDPLPlje1+69EHQPRnVfSby9Z1/X2yXDPPPlje1+69aZFoTzzLe0OW9hjKouL7E5AW/P8AGgrG6HaZtYdWTL1p7slw3j6vljfl586hxfoy0IiaPKfF5I3PbS+UayKv2OVpW/Kr/wDhTEgPGVuTa5JuAPauqmwvtvbzsN6I/EZTj1aKFJYF2ZWxIIAAW4DFr7dru5cqCr1n6P8ASTLp1Zph9GjEcZV1BsDkC10Nzf3VO4p0L02p1kerkMoliMZUKyhPqmyW4Kk8+e9FT6yRUZ3Z+04BWysEKhrZKFIBdQcVY786tuG8JjhJKqqk32RQq3Y3bZQASTzNt/AUD9ZoI54nilXJJEKOu4upFjuNx7xWO0n6JeHJIHZp5FVshE7qY+d7Gygkfj7716AqUQLREeWAMpU8mUg28CLVTdE+iOn4ajppzIRIwZusZWN1FhayjxrRhadhQed6v9EfDpJS4M8as+RiR1Ed/AAqSBue/a+1qu+P9CNFrNPHBIhRYVxhMZs0YsBYEg3BsL3ve3jWqxpMaDF9Hv0e6PRdaUMskksbRtJIwLBX9oLZQAT4kE1Ej/RfoF076cNPhJLHK3bTLKNXVbHDl9Yb7eFb4rTStBT6Tg8UWmXTWLxLD1NnsSyY4kNYC9xWM/8ACXhwkyLTlAxYRGQYb8xcLlbYd99hvXpDJQ2Sisn0o6HabiAiExkUQhggiZVFnxve6nlgLU7j/RrT6yBYZwxVLYMps6kDG4NrcvEWrSslBdKDF8A6DaTRSGVDJJJYgPKwJUEWOIAFjba/hUKD9HujjiliVpsZurzu6X+rbIWOG2/Ot06VHdKDMTdGIDoho7ydULb5DPZ8+eNuflQz0dhGj+iXfqrWvcZ2zz52tz8q0brUd1oKnhXC00sKxRliq5WyIJ7TFjcgDvNSGFSGFCYVABhQmFSGFCYUASKGwoxFDYUFzXUtJQQJB2m+I/OnKKSQdpviPzpy0D1FFUUxRRVFUPUUZBTFFGQUBEWitArizqrDwYAj0NIgqSgoI8XCoALBAoJJst1W52JxUgXIqWugiIsY0N+d0U3t47eVEQVIQUDYNOi+yqjxsAKkqtIooqiiOVaIFrgKeBQBaZAwQkZlS4X7RVSAxA7wCR6jxpItUjRCVTdCgcEAklSLiwFyT5c6jTaqNtQkZWN8Tlc5s6SW7Nl6sqNj7WYO/Koeos0sizyywhJFMKQl4gy4q2eSC8xLlgV5bAFb7sFn9LURh5A0d+SsLudziAi3JYjfEb+V6kLuAbEXF7HmPf51C0DzqjFg8g6z6vPq0mMZtcsAFUb3IBscbX32qxoGEU0ii2ppFUBK0NlqQRQ2FQRmWgutS2FAcUER1qO61McVHkFFQ5FqNItTZBUaQUENxQmFSJBQWFQAYUJhRmFDagCwobUVqG1BcUlLXUEGT2m+I/OlWkk9pviPzpy0BEoy0JKKtUFWjpQVo6UEiMVIjqOlSEoJCUdBQEokkyxqzuQqqpZmJsFUC5JPcABQSUoq1SN0ihGYVNQ7JGrlF08wez5BBg6gjIowBNl23IqVwzjumnYokiCVXeNoi6dasie2hUE3I77XG3OiLUU8U0U4VQzU9Zg3V4527Od8QfE23IHO3fyuOdOgUqqhmLEKAWIALEDdiBsL87CnUtAHSQYKQWLXkke55jrJGcL7lyxHkBRq6g63VpDG0kjBVVSxJ8ALm3iduVAakNZDRLqtXM808BbTtpxJplTV9ndVxjZEcIzt2mLG4XsgM29n6GbX6ILHLH9JTCeVjHf6i8hdYzPNJ9cAGZRZAQEXbeoNSaYajcL4pBqoxJBIki2F8HR8SQGxbEkBrEbVJNANhQXozUF6AD1HepD1HkoqNJUaSpMlR5KCLJQGqRJQGoAvQmozUFqgE1DaitQmoLiurq6ggSe03xH50q02T2m+I/OnLQGSirQVoq1QdaMhqOpoyGglRmpCGokZqQhoJaGl1emWaJ42uFkjZDbYgMCDY+O9DQ0dDQMEOoHszKf6SHI/2HQflTdRw6SZMJWgdScrHTXGQ5NZ5WFx5ipaNRlNEB4Tw5dOpVCxDOWscQF2UYoigKi9m9gOZJ5k1PBoKmng0BaWhg069UOqp4jwGKaYTEssgjEdwI27AbKw6xGw3JuVte+97La0vXXoKgcDZFCw6rUQqCTaNdLa5JJ2eBgLkk7d5pp4PqP/ADDV/saH/wCrVwTTSaghcN4eIA/1kkryPm8kpQuxsFHsKqgAKAAAAKlMaUmo2shWRCj3xNr2Nr2INvMbbjkRcHaghS8ScyMkUWeEgjdjIqhSYxIGIsThYgXte55WuQHS8WWSRomGEgLWBJs4WwLJkFJFyRe1jY2JAvRk4eiC0bMnw4/hsVIqO3DVMivI7yFGyTIRqFOON/q0Una/tEjf3UEtzQHNCfUl2KxldgCzG7DckYixFzsb77bbG9R5I1y+sYOT7Ia1gPJeRN77+dqKdNKo5kC/K5AvQZKjdbEgcDHLIgqXBJ+6CTcgWI25Dl3Ux9NEDYqpJvYN2rAWuFB5KLjYbb0D3oDUxiyGwDMhF/EoR3c7kG/nax8gFDgi4NxQMahNRGoTVANqG1PahtQXNdSV1BXSHtN8R+dOU0OU9pviPzrmksPE8gPE0ElTSPqlXzsbbWtfwyJAB8r3qlk1hZbEyK5LC8djiBa5Wx57g3II/CpOmmYEGy7ForkYBSCCmGRGVwxG1r2HhQT4eJoWIswxF29k4i5G+LEjkfdzO1WaGqNAygl1vKvWSJa+JuAO4eLctz3+dO6uzJ9UStiDhGgAJFweYYWG2w51RfoakI1Umg1ZLlDkRvYsNrg+yH+3tv4ixBJq1RqCRNqMEZrE2BNhzPkKlxSXAPj4gg+hqunktG58EY/kalRm21BOVqKrVDV6Kr0RMDVA1HGlSVo+rkbFcmZerxFwCAcnB3v4WFtyLi8hXqk15lMzqmyZK1wQpLdWtxle62Vb5W2B2IJBUL3QcQEt+yyMtskfDJchcZBWNjbuO9RuJRgyXfk0arExLKI5gzEXZSCueSi4tfDG/aAMTgBGTlWyBSPcAql8pb9WDuV/W3yJJub3q4LAix76DP6Vw3VvEVsC2JSNBLJLiytHnuHCktk9rDEbntY6aMmwytewvble29vKoyRIGLBQGYAEgbkDl8h6DwoPFNd1MTOBk2yxp9+RiFjXyuxG/cLnuoDDikBvaWPZmU9tdmUlWB32IIIPhaomt6R6KEXk1EKi4G8inc8tgf8AsATyBqHDwbRwQfXxwPgpeaaWOPtMbvLIzMNrsWbyvWf4XwaHX6hdUII4tJH/AMMixKjalr7zSqFB6vYYKeYuTsbENxDqUkXKNldfFWDD1FYzpP07bRyug0zsEYgPmgVyqRu4AvdQBMgyPewADcqJxfgESBlhVYXkAXT6hB1bxTDeON3WxMbHsi/iV71qv0HBYdfD1jSzZHrElSRlcxyMqxzISADeyKL7HbuN6K3JeoXEX+qf4G77bW3se4276o+JcOmjiZhqpSQtkF2BLmyoos9t2IG476fwqZjF1EzMZFBQSMcmdk5kk83B3/WXFhsSFC4zFhbYWFha1h3C3d7qjzEnbu8b7g91hbnQ4NVmNyMrBiB3AkhTa9wDifQ+FNZwwPIjcH5EGgqNVqGREAdU2VCjFVU/rqxU3Xl43Hgb0TTybkLiRltvuEsPZFjdci1u7w2oPSHhEerRVcew11F7DcWYHY3FvKpMBGCgNkAuOVwb47Hl33FA5jUJZAGkNwFBGRO1iF7RPgLY+lGn1CKQGYLe9rm17WvuffUDUuHkTHdSQrEcmIu6i/fYof2/M1Ap1Mj36tAAO+RivooUn1t6gimhpb2bEeYBK+65YH8qfMWLhb2UgttcN2cQRfzLXuLcredCn0MLizRoR4FRQJLIy2uUNzYCxW5Pnc/KkEtzYixtyPePEHv+ddJp1tZQByFwLEAbi3mCAfwqNPNdGuLPGoc8uYudt+RsR42PnQaaurrV1BVSntN8R+dRNVqQp7V7KMtuZJVxYHusAx9LVJlPab4j86i6zT57jLuDBTixANxY9xB5e8+RAQoIVKriGYonWIOwGDAgC0bXtcAG97b+dTp7oJFUBrPGwGTBhkAAbkEXyAsOQ591UhRNNI73eVnRyxP1bLZTuQFuXIvYgC5HebWuoM2DLtZkMYDXJshaNiZLXY99iO/30ErTyMFDsZCUxDJZS18AGGx33IbmeRpJZysqIwbtq6v28hit8T5EhSbi3Ok1OK2xBuNgq2A3IJ2tz228/MUCGEOWLK6tuiXe3ZLHLGwBULucufa5nlQWuhAutsseryAYkkEm25JPdsB3dr8LJWqv0OnEagDuAH4Dl8z6k99Sw1UP1rfVSf0T/wB01ND1W6tvq2HiLeu3+dVp4zKCPYsziwwe+JPkxJNt72sBuTag1KvSavVdXGzbCw7+W5tv5b1QdIY5g0dg4BDWszJdlKkXsRcb8rNfwABNE4NppOp1OTHsQ32Jcg2l2F9srjlc2NgbeyuZqiOzCTHxWfrEDGMKZApUowchiBYdvYi9ySLC1rXYGk4t/GOSyhSQGzuVUKqEfVgdq5blfchQBzIZpILSKoBtnF1lyCQTKlgzm5JuDsDc4libACi8ajZJ2KrGouCZGNiAI1vdyOwBzuL9+wYoRmbsLpTeAGwlJDg9YovIQZGAjQhnA2QnI9kWCiwsOQts6o+jxxWUHIkzBu0ixmzRRWIj5oDuQGu/3jcmrLrb8gam9BpSusqjl1rPrQrRSERI7QgYDrGsqyS9oiwUShBvc9ZJtaxqx62sz051ckMRlibGQabUxoRzBZUkuP1rQG1dMxP1MJvSrTHUwSK6biKRljaYAFsDiWjAKvbuve3PmAaD0n0yyszBYyG0EqKXhMm97oqEEYN2jb5bVTaDSaNtM8RjlZutmHWptILSuYnWaRlDMq4Wa53G+964ccnh0hKuHki0emkwJCM/WM0bgWLAY9WTte96zuQuDuGaHrNM0bIoaXhUGSLG0eM8ORBfwlzdTfY9jy2n8AWNdRPqOskVZ1iCLMQhcKv8YUIBuSdmO53vzuUfiesXr1cAGFI5LkK4ZHz5Jih/k2uSwG1U8LajFVheWMoOqweYAfUK8JxQE7EorZWA/wA0XIMNHxLikZmijBL2JkslmyYBurW/Iey73JFuqHjVdFxSKdZJhdYiydYwZWKMI0aOcMtwCAyq3O2IvspuuoRHMgIZz1kU38QXyP0dEbJD7IHaN2sLjytUXsrpZBAcw0BLtLMhZlWLBSscdwLolhsoNr71YqiUwncPPZZ5iAciuS5x3IJLFe8o2zgXIF7fZvUvqAN4zjfcn2g3mb8z58+XMCizWbnyvseW/kRyNQ2Dqewcl2ATZQotzB7+XLz8q0FTTYKFR3UAAAXB5C3Ngbcu7amfR0Hs3X4WIvba5+8fM3oiS5C9iL9zCx/EUB5idkt3gsfZBHdb7R/6v3VAojAN7km1rk93kBsOXhQ9SmS2vY3BB52INwbd4uOXeL0qSXG+x5EeBGxockvcBc/kPef+jQRpp+RbsMve3sEHmM+Vj52NwNu6l68kXwa1uYKsPwsbn076Ksl/Uj0Nqg6mNTcLGC3LIoBzA3uRvz/KgM82xNrD7zdkfnv+VRgob2bkG2TEk5W3AW/dc9225A57P0+lVdyqg2HIXIPf2jc/9qMxoLy9dTb11BVSntN8R+dIDQ5m7bfEfnRNJC0jBUFyfQDvJ8qcAc2iSRgSLtbHYAkjfskEG43PqadpeEyRS2WMglSSMQifYW4B77c9/HvrZ8M4asYsu572tuf3Dyo54fMXY9aEU7LgvaC7bFmJHPc2G+25AAryzfzPzh00Y5ZTQ6JZZgGvGuTEgh07QRrDmDyW/Mbk7m24tZrdLp3MbZo7MwUiwVlBAU5uO2/bUGx2J/Cr3WdGJJZI5DOAyvd8Y7AjApaPtdjYjnly8bmpvEUjusLxxMnNVZczjbt2Ug3awf33HnU3P6YZCLhnWxxSIDMjMJAxuckaNypIKsbklNrDn3WuOfiOk0sliHD2CtGthHkW70UBiwsfZF7eNbEcRxA6tlZSbXYtcG4UDHuA2O5AN9rVYjSQs4kMaZ7Wcoue3LtWvTcntMKSZCHT6q8bNEL9Xji/XxWvkxNipbflsO81TtJGgIB+2C/VMQAC6262ZrWG6koOZsgyVezttZEXWykAh0bfl2XDW/Ks9LwHBR1ssagOHLOduywKhV7IUCx8zsSTY3mv2VwldJZRijAMAC4JBVbA48yd92CqAtyWKi1iajcCkkYSKVAVoVCDkMLy+yByXc2JJJ9o87BvEeL6M2Ek+eIYKsMYI3Ficmy7Vu8MOZqqn6VwA9jTs+wX62SwIF7DqxdbbmsbkYbi3VPR2jYsUZdrNC2OBVlQyRnFIeabAE3u2KC/czT+L6aWR8oVOWKjJkcMpBJ7HWLiCB3kG5x7hVQ3TWdRZIoUHhZj8iKYOmup71iP9Vx/rrO7DWxUueEaN4chIrAMFbZS3au2QuCzMfZJZiSSTv3Cfp9Ykqkx3sGKm6spBB32YD15GqGDpnf+Mit5o1/7LW+dXGm4nFOLxtfxHJh7wauvKTbmnl2onCAk8hzqq41w061YwJMFSQvfEkkFHjNrMLXDn1pekTEwso5yWjHvchR86Lq+IxaVQG3IAAQc/K/hUi7MfF0ZD4d0Pgjx7TnEAD2NgNgASpYDb71Sh0J0LG7q77W7cjPYZM+2V7bux2+8az+q6U6lv4oLGPdk3qdhUF+N63+ekHusPkaTdlYsy2svQnQupBQ2b2t1N/2gbD3ULU9B4pCxMr9plJuqkkoVZb2sCQy3vbvNY+PpFrk5Tv8A1grfO9W2j6dapP4xI5B5XRvUbflTckmzK6g6JGONokCGNtIunDF2VwFDrmQEsTi/K9uyKmt0YEjM00znKBYWEYEYZVzIuSWYEGRrYkc6Doem+kfaTOI/rrdfwZb/AJ2q2k1UOpiZY5EYMADi3dcXF1NxWory5zRMcwfFBDCApI2UC7sMiBtvehauOIocUVjibWVbctjkbD86rJOH6hJY1gx6vFVdmCSYhWNguZyviSLm9zapui0uEaqwKNhtmEfcDcMRtcW7iAR7jbWfJZUug0BRyZGjmUFVkwWWPqlOX1hLyMHAK2OPme6jy8NibLHsdYpdbljZcNjfIY+zc8zvtyY1a8NDFmyaLcexGVYE97E4g+AA38ye6g4VqojDq0dlCiWZUDOTcsW2Ck7m7AAWvflfYm6qvTCXBw2JQxi0zsOvXPOQi6lFzaIZHIrbEqcbsH598VFgcsURbMA4TrO1YjFQwCFkZgAbXB7QGxBrSnWIq8rALcAAXAHcAPwFqo9OyQ6/WSPYI0cBFhIxLIjF2KgYrzPmTl+KKpkwzz6YoQq2YdouwGNiCRy3yJIv3bHzFMcEc6v+J9WI1OwOTsQLXObM97Dv3vVYwuO4ilN6aZ+8NTRE8K8mhsas+MaNEjjkjBAa6sLk2Ye/xsaqC9eumqKozDlMYaC9dTL11VFT1TSSlUF2Lmw/E/lVn9OTSjCIZP8AbcglSfAW7qhjWJCshAZnZ2BC2BxB2GRsACedr8htVJPxOYt/w7W8pkJ9MRXkv7lc4pj49FrRH2qWuh6YyLzijPuLD99S4+mq/ahI9zg/MCsMvEz36eb8BCf+aKUcQU/yM496Rf5SmvPoux07fqlvB00g745PVP30x+lmlLZGFy23aIS/Zvaxy7sm9TWH+mr/ADc37A/+VI/EAOUcx/qf/qmm74mLXrXjpRAgISAm4I+sfLYgKRyJtZRtQZemeoPsJGvvVmPrcCsdJxY92n1Lf1IwP75qNLxmf7Gjk/rOF/IKfnV27s9GbUNbqOkurcbyFR+oAv5jf86p5WZzkxJPixufU1nZeJ8QPs6cL7wzH1BFRJZOJt9kgeAjQ/3gTWo/Hrnld2iOIaObUKObAfjQDrE+yGb4Qx+QrNNpOIn+eHwtgPRbChS8J1j+2srfExb5mtx+N7KTf8hpH1uO7KF/pHSM+kjCgHjCDm0I9zh/8MNVAnR/Ud0ZHoKeOAan+bNb2KWd2ppNJxKOQgKy3PLFrH9lgCfwFWkEjIwKkgjcEbf9e6sUOj2p+4a1nBYtQY8ZgclsLk3yW2x94tY+8Hvrlds6YzDdFzPyV9qeMBuqJAyRyxHcWVSUPuyxP4GqxrsxZzkSSST+f4U14wGBJAsCOY77fuqo6S68rF1cJyd9jhuVQcztyvy/E1xppmZw1OIF1vHoYziCDbzA/wA6g/8A9PGftL+Kv87Vml4VOeUb/smiDgmoP8m3pXrixQ5TcqaRePxH7cf9pfmLUeHikTG2UZPlIl/S96yw4DqPuGl/gCf7h9KTYpIu1fxtTa1yGA8bG1IoH2SPw2I9Kx0PBtUnsB0+AsvyqXEeIx8i5H66rJ+bAn86xP489S1F72G30nGtZD7MrMPBjmPz3FXKdNGdCs8QYEc1NrG3MBgbHzvXnCcW1i+3Ap+EOp9bkflR0499+CRfhIf5haztVwaqJ5ek8L6WJllOzHZgowHZBIPNF39kV0vEtNN1rnUqkrODE2L4xhcMLo+zH6sXrz1OOQEb5r5NG1/7F6MvFtK38ov4q6/Naz/uOk26J7epxdJNBGN5lJ2ubEkm1r7Dy5VWazpFw6SUvJI0i2QKgicAFCxuTbtbv+Fq8/PENN/Op+1++hnV6U/yqf8AqEUjV4u3R63Y6WaNECBZ5bLiGcKWt7yR627hUOHjkDm3aQ92dvmCaxxk0h5zR/jKf30nV6M7iXTk8t5R/qpiZ6ldNL0bSyJNC8WQxcdlu5XHI+o3rLyKyMVYWZSQR4EbGo3DuI4WCTQsByUTRH0Aa/pU3ieqDlGOzsMWF73xAs3ntYfgK7WK5idMuF2juF3lS0ylr1uCp1A7bfE3zoJWpE/tt8R+dCtQDxpQtPtXWoGgU61dS0HY0uNLS0CBaXGlpaBMa7AU4UtA3AUuAp1dQNwFdhT66gYYx4Cu6sUSktQD6ukMVFtXWoA9VSdXR6S1BHMdIY6kEU0igjmOmmOpNqaRQRjEPAelMbTr4D0FSyKQighHSp91fQU06RPur6CppWuwoZV50afdX9kV30GP7i/sip+FdhRcq48NiPNE/ZFG0+jSP2FC+6pmNdjQyvLV1PtXURTz+23xH50OtNL7R95+dMoM5XVo66gzldWjrqDOXpb1oq6gz16W9aEUtBngaXKtBXUFBelvV/XUFBeuvWgrqCgvSZVoK6gz+VdlWgNJQZ/KkyrQGuoM9lSXrQ11Bnb0l60VdQZy9dWjrqDOV1aOuoM5XVo66gzldWjrqAVdVzXU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8314" name="Picture 10" descr="http://therealpaulcash.com/wp-content/uploads/2013/12/brandstoryv2.png"/>
          <p:cNvPicPr>
            <a:picLocks noChangeAspect="1" noChangeArrowheads="1"/>
          </p:cNvPicPr>
          <p:nvPr/>
        </p:nvPicPr>
        <p:blipFill>
          <a:blip r:embed="rId4" cstate="print"/>
          <a:srcRect/>
          <a:stretch>
            <a:fillRect/>
          </a:stretch>
        </p:blipFill>
        <p:spPr bwMode="auto">
          <a:xfrm>
            <a:off x="990600" y="3352800"/>
            <a:ext cx="8153400" cy="3124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Attributes</a:t>
            </a:r>
          </a:p>
          <a:p>
            <a:r>
              <a:rPr lang="en-US" dirty="0" smtClean="0"/>
              <a:t>Setting group goals</a:t>
            </a:r>
          </a:p>
          <a:p>
            <a:r>
              <a:rPr lang="en-US" dirty="0" smtClean="0"/>
              <a:t>Selecting members</a:t>
            </a:r>
          </a:p>
          <a:p>
            <a:r>
              <a:rPr lang="en-US" dirty="0" smtClean="0"/>
              <a:t>Making contracts</a:t>
            </a:r>
          </a:p>
          <a:p>
            <a:r>
              <a:rPr lang="en-US" dirty="0" smtClean="0"/>
              <a:t>Initiating and maintaining therapeutic process</a:t>
            </a:r>
          </a:p>
          <a:p>
            <a:r>
              <a:rPr lang="en-US" dirty="0" smtClean="0"/>
              <a:t>Protecting members from harm</a:t>
            </a:r>
          </a:p>
          <a:p>
            <a:r>
              <a:rPr lang="en-US" dirty="0" smtClean="0"/>
              <a:t>Terminating</a:t>
            </a:r>
          </a:p>
          <a:p>
            <a:r>
              <a:rPr lang="en-US" dirty="0" smtClean="0"/>
              <a:t>Evaluating the outcome</a:t>
            </a:r>
          </a:p>
          <a:p>
            <a:endParaRPr lang="en-US" dirty="0" smtClean="0"/>
          </a:p>
          <a:p>
            <a:r>
              <a:rPr lang="en-US" smtClean="0">
                <a:hlinkClick r:id="rId3"/>
              </a:rPr>
              <a:t> How NOT to be a group leader</a:t>
            </a:r>
            <a:endParaRPr lang="en-US" dirty="0" smtClean="0"/>
          </a:p>
          <a:p>
            <a:endParaRPr lang="en-US" dirty="0" smtClean="0"/>
          </a:p>
          <a:p>
            <a:endParaRPr lang="en-US" dirty="0" smtClean="0"/>
          </a:p>
          <a:p>
            <a:endParaRPr lang="en-US" dirty="0"/>
          </a:p>
        </p:txBody>
      </p:sp>
      <p:pic>
        <p:nvPicPr>
          <p:cNvPr id="66562" name="Picture 2" descr="https://encrypted-tbn0.gstatic.com/images?q=tbn:ANd9GcRhJAIYaXPI3bMUSJ4AoDDrESWMdJ5727525RhaxM87W56e3L8g"/>
          <p:cNvPicPr>
            <a:picLocks noChangeAspect="1" noChangeArrowheads="1"/>
          </p:cNvPicPr>
          <p:nvPr/>
        </p:nvPicPr>
        <p:blipFill>
          <a:blip r:embed="rId4" cstate="print"/>
          <a:srcRect/>
          <a:stretch>
            <a:fillRect/>
          </a:stretch>
        </p:blipFill>
        <p:spPr bwMode="auto">
          <a:xfrm>
            <a:off x="5562600" y="1676400"/>
            <a:ext cx="2943225" cy="155257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Group Members</a:t>
            </a:r>
            <a:endParaRPr lang="en-US" dirty="0"/>
          </a:p>
        </p:txBody>
      </p:sp>
      <p:sp>
        <p:nvSpPr>
          <p:cNvPr id="3" name="Content Placeholder 2"/>
          <p:cNvSpPr>
            <a:spLocks noGrp="1"/>
          </p:cNvSpPr>
          <p:nvPr>
            <p:ph idx="1"/>
          </p:nvPr>
        </p:nvSpPr>
        <p:spPr/>
        <p:txBody>
          <a:bodyPr/>
          <a:lstStyle/>
          <a:p>
            <a:r>
              <a:rPr lang="en-US" dirty="0" smtClean="0"/>
              <a:t>The monopolist</a:t>
            </a:r>
          </a:p>
          <a:p>
            <a:r>
              <a:rPr lang="en-US" dirty="0" smtClean="0"/>
              <a:t>The silent client</a:t>
            </a:r>
          </a:p>
          <a:p>
            <a:r>
              <a:rPr lang="en-US" dirty="0" smtClean="0"/>
              <a:t>The boring client</a:t>
            </a:r>
          </a:p>
          <a:p>
            <a:r>
              <a:rPr lang="en-US" dirty="0" smtClean="0"/>
              <a:t>The help-rejecting complainer</a:t>
            </a:r>
          </a:p>
          <a:p>
            <a:r>
              <a:rPr lang="en-US" dirty="0" smtClean="0"/>
              <a:t>The psychotic or bipolar client</a:t>
            </a:r>
          </a:p>
          <a:p>
            <a:r>
              <a:rPr lang="en-US" dirty="0" smtClean="0"/>
              <a:t>The </a:t>
            </a:r>
            <a:r>
              <a:rPr lang="en-US" dirty="0" err="1" smtClean="0"/>
              <a:t>characterologically</a:t>
            </a:r>
            <a:r>
              <a:rPr lang="en-US" dirty="0" smtClean="0"/>
              <a:t> challenging client</a:t>
            </a:r>
          </a:p>
          <a:p>
            <a:pPr lvl="1"/>
            <a:r>
              <a:rPr lang="en-US" dirty="0" smtClean="0"/>
              <a:t>Schizoid, borderline, narcissistic</a:t>
            </a:r>
            <a:endParaRPr lang="en-US" dirty="0"/>
          </a:p>
        </p:txBody>
      </p:sp>
      <p:sp>
        <p:nvSpPr>
          <p:cNvPr id="4" name="TextBox 3"/>
          <p:cNvSpPr txBox="1"/>
          <p:nvPr/>
        </p:nvSpPr>
        <p:spPr>
          <a:xfrm>
            <a:off x="5539615" y="6248400"/>
            <a:ext cx="3604385" cy="369332"/>
          </a:xfrm>
          <a:prstGeom prst="rect">
            <a:avLst/>
          </a:prstGeom>
          <a:noFill/>
        </p:spPr>
        <p:txBody>
          <a:bodyPr wrap="none" rtlCol="0">
            <a:spAutoFit/>
          </a:bodyPr>
          <a:lstStyle/>
          <a:p>
            <a:r>
              <a:rPr lang="en-US" dirty="0" err="1" smtClean="0"/>
              <a:t>Yalom</a:t>
            </a:r>
            <a:r>
              <a:rPr lang="en-US" dirty="0" smtClean="0"/>
              <a:t> &amp; </a:t>
            </a:r>
            <a:r>
              <a:rPr lang="en-US" dirty="0" err="1" smtClean="0"/>
              <a:t>Leszcz</a:t>
            </a:r>
            <a:r>
              <a:rPr lang="en-US" dirty="0" smtClean="0"/>
              <a:t> 2005 Chapter 13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Groups</a:t>
            </a:r>
            <a:endParaRPr lang="en-US" dirty="0"/>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r>
              <a:rPr lang="en-US" dirty="0" smtClean="0"/>
              <a:t>Cost-effectiveness</a:t>
            </a:r>
          </a:p>
          <a:p>
            <a:pPr lvl="1"/>
            <a:r>
              <a:rPr lang="en-US" dirty="0" smtClean="0"/>
              <a:t>Treating group </a:t>
            </a:r>
            <a:r>
              <a:rPr lang="en-US" dirty="0" err="1" smtClean="0"/>
              <a:t>vs</a:t>
            </a:r>
            <a:r>
              <a:rPr lang="en-US" dirty="0" smtClean="0"/>
              <a:t> individual</a:t>
            </a:r>
          </a:p>
          <a:p>
            <a:r>
              <a:rPr lang="en-US" dirty="0" smtClean="0"/>
              <a:t>Affordability</a:t>
            </a:r>
          </a:p>
          <a:p>
            <a:pPr lvl="1"/>
            <a:r>
              <a:rPr lang="en-US" dirty="0" smtClean="0"/>
              <a:t>Lower cost</a:t>
            </a:r>
          </a:p>
          <a:p>
            <a:r>
              <a:rPr lang="en-US" dirty="0" smtClean="0"/>
              <a:t>Time management</a:t>
            </a:r>
          </a:p>
          <a:p>
            <a:pPr lvl="1"/>
            <a:r>
              <a:rPr lang="en-US" dirty="0" smtClean="0"/>
              <a:t>1 patient for 60 minutes for 6-10 sessions </a:t>
            </a:r>
            <a:r>
              <a:rPr lang="en-US" dirty="0" err="1" smtClean="0"/>
              <a:t>vs</a:t>
            </a:r>
            <a:endParaRPr lang="en-US" dirty="0" smtClean="0"/>
          </a:p>
          <a:p>
            <a:pPr lvl="1"/>
            <a:r>
              <a:rPr lang="en-US" dirty="0" smtClean="0"/>
              <a:t>8-10 patients for 90 minutes for 6-10 sessions</a:t>
            </a:r>
          </a:p>
          <a:p>
            <a:r>
              <a:rPr lang="en-US" dirty="0" smtClean="0"/>
              <a:t>Can create a group for nearly any reason</a:t>
            </a:r>
          </a:p>
          <a:p>
            <a:pPr lvl="1"/>
            <a:r>
              <a:rPr lang="en-US" dirty="0" smtClean="0"/>
              <a:t>Anxiety d/o, cancer, victims, couples, AA, etc…</a:t>
            </a:r>
            <a:endParaRPr lang="en-US" dirty="0"/>
          </a:p>
        </p:txBody>
      </p:sp>
      <p:sp>
        <p:nvSpPr>
          <p:cNvPr id="4" name="TextBox 3"/>
          <p:cNvSpPr txBox="1"/>
          <p:nvPr/>
        </p:nvSpPr>
        <p:spPr>
          <a:xfrm>
            <a:off x="5257800" y="6324600"/>
            <a:ext cx="2256772" cy="369332"/>
          </a:xfrm>
          <a:prstGeom prst="rect">
            <a:avLst/>
          </a:prstGeom>
          <a:noFill/>
        </p:spPr>
        <p:txBody>
          <a:bodyPr wrap="none" rtlCol="0">
            <a:spAutoFit/>
          </a:bodyPr>
          <a:lstStyle/>
          <a:p>
            <a:r>
              <a:rPr lang="en-US" dirty="0" smtClean="0"/>
              <a:t>Wheeler, 2012 p. 415</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Development</a:t>
            </a:r>
            <a:endParaRPr lang="en-US" dirty="0"/>
          </a:p>
        </p:txBody>
      </p:sp>
      <p:sp>
        <p:nvSpPr>
          <p:cNvPr id="3" name="Content Placeholder 2"/>
          <p:cNvSpPr>
            <a:spLocks noGrp="1"/>
          </p:cNvSpPr>
          <p:nvPr>
            <p:ph idx="1"/>
          </p:nvPr>
        </p:nvSpPr>
        <p:spPr/>
        <p:txBody>
          <a:bodyPr/>
          <a:lstStyle/>
          <a:p>
            <a:endParaRPr lang="en-US" dirty="0"/>
          </a:p>
        </p:txBody>
      </p:sp>
      <p:pic>
        <p:nvPicPr>
          <p:cNvPr id="27650" name="Picture 2" descr="http://4.bp.blogspot.com/-HQImm_TfPyM/UtF-UGLgJEI/AAAAAAAAIBE/spof3JXRNok/s1600/Stages+of+Group+Formation.png"/>
          <p:cNvPicPr>
            <a:picLocks noChangeAspect="1" noChangeArrowheads="1"/>
          </p:cNvPicPr>
          <p:nvPr/>
        </p:nvPicPr>
        <p:blipFill>
          <a:blip r:embed="rId3" cstate="print"/>
          <a:srcRect/>
          <a:stretch>
            <a:fillRect/>
          </a:stretch>
        </p:blipFill>
        <p:spPr bwMode="auto">
          <a:xfrm>
            <a:off x="228600" y="0"/>
            <a:ext cx="8915400" cy="70866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Privacy: confidentiality and privileged communication</a:t>
            </a:r>
          </a:p>
          <a:p>
            <a:pPr lvl="1"/>
            <a:r>
              <a:rPr lang="en-US" dirty="0" smtClean="0"/>
              <a:t>Establish expectations and consequences</a:t>
            </a:r>
          </a:p>
          <a:p>
            <a:pPr lvl="1"/>
            <a:r>
              <a:rPr lang="en-US" dirty="0" smtClean="0"/>
              <a:t>Set an example</a:t>
            </a:r>
          </a:p>
          <a:p>
            <a:pPr lvl="1"/>
            <a:r>
              <a:rPr lang="en-US" dirty="0" smtClean="0"/>
              <a:t>Giving reminders</a:t>
            </a:r>
          </a:p>
          <a:p>
            <a:pPr lvl="1"/>
            <a:r>
              <a:rPr lang="en-US" dirty="0" smtClean="0"/>
              <a:t>Processing violations</a:t>
            </a:r>
          </a:p>
          <a:p>
            <a:r>
              <a:rPr lang="en-US" dirty="0" smtClean="0"/>
              <a:t>Informed consent</a:t>
            </a:r>
          </a:p>
          <a:p>
            <a:pPr lvl="1"/>
            <a:r>
              <a:rPr lang="en-US" dirty="0" smtClean="0"/>
              <a:t>One who understands the goals of the group and how individual goals are congruent </a:t>
            </a:r>
          </a:p>
          <a:p>
            <a:pPr lvl="1"/>
            <a:endParaRPr lang="en-US" dirty="0"/>
          </a:p>
        </p:txBody>
      </p:sp>
      <p:sp>
        <p:nvSpPr>
          <p:cNvPr id="4" name="TextBox 3"/>
          <p:cNvSpPr txBox="1"/>
          <p:nvPr/>
        </p:nvSpPr>
        <p:spPr>
          <a:xfrm>
            <a:off x="5486400" y="6324600"/>
            <a:ext cx="3297378" cy="369332"/>
          </a:xfrm>
          <a:prstGeom prst="rect">
            <a:avLst/>
          </a:prstGeom>
          <a:noFill/>
        </p:spPr>
        <p:txBody>
          <a:bodyPr wrap="none" rtlCol="0">
            <a:spAutoFit/>
          </a:bodyPr>
          <a:lstStyle/>
          <a:p>
            <a:r>
              <a:rPr lang="en-US" dirty="0" err="1" smtClean="0"/>
              <a:t>Brabender</a:t>
            </a:r>
            <a:r>
              <a:rPr lang="en-US" dirty="0" smtClean="0"/>
              <a:t>, Fallon, </a:t>
            </a:r>
            <a:r>
              <a:rPr lang="en-US" dirty="0" err="1" smtClean="0"/>
              <a:t>Smolar</a:t>
            </a:r>
            <a:r>
              <a:rPr lang="en-US" dirty="0" smtClean="0"/>
              <a:t> (2004)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Management Issues</a:t>
            </a:r>
            <a:endParaRPr lang="en-US" dirty="0"/>
          </a:p>
        </p:txBody>
      </p:sp>
      <p:sp>
        <p:nvSpPr>
          <p:cNvPr id="3" name="Content Placeholder 2"/>
          <p:cNvSpPr>
            <a:spLocks noGrp="1"/>
          </p:cNvSpPr>
          <p:nvPr>
            <p:ph idx="1"/>
          </p:nvPr>
        </p:nvSpPr>
        <p:spPr>
          <a:xfrm>
            <a:off x="457200" y="1295400"/>
            <a:ext cx="8229600" cy="5029200"/>
          </a:xfrm>
        </p:spPr>
        <p:txBody>
          <a:bodyPr>
            <a:normAutofit fontScale="85000" lnSpcReduction="20000"/>
          </a:bodyPr>
          <a:lstStyle/>
          <a:p>
            <a:r>
              <a:rPr lang="en-US" dirty="0" smtClean="0"/>
              <a:t>Group Rules</a:t>
            </a:r>
          </a:p>
          <a:p>
            <a:pPr lvl="1"/>
            <a:r>
              <a:rPr lang="en-US" dirty="0" smtClean="0"/>
              <a:t>Confidentiality </a:t>
            </a:r>
          </a:p>
          <a:p>
            <a:pPr lvl="1"/>
            <a:r>
              <a:rPr lang="en-US" dirty="0" smtClean="0"/>
              <a:t>Attendance</a:t>
            </a:r>
          </a:p>
          <a:p>
            <a:pPr lvl="1"/>
            <a:r>
              <a:rPr lang="en-US" dirty="0" smtClean="0"/>
              <a:t>Translating feelings and impulses into words</a:t>
            </a:r>
          </a:p>
          <a:p>
            <a:pPr lvl="1"/>
            <a:r>
              <a:rPr lang="en-US" dirty="0" smtClean="0"/>
              <a:t>No socializing with members outside the group</a:t>
            </a:r>
          </a:p>
          <a:p>
            <a:r>
              <a:rPr lang="en-US" dirty="0" smtClean="0"/>
              <a:t>Monetary Issues</a:t>
            </a:r>
          </a:p>
          <a:p>
            <a:pPr lvl="1"/>
            <a:r>
              <a:rPr lang="en-US" dirty="0" smtClean="0"/>
              <a:t>Fee arrangement should be decided</a:t>
            </a:r>
            <a:endParaRPr lang="en-US" dirty="0"/>
          </a:p>
          <a:p>
            <a:pPr lvl="1"/>
            <a:r>
              <a:rPr lang="en-US" dirty="0" smtClean="0"/>
              <a:t>Standard fee </a:t>
            </a:r>
            <a:r>
              <a:rPr lang="en-US" dirty="0" err="1" smtClean="0"/>
              <a:t>vs</a:t>
            </a:r>
            <a:r>
              <a:rPr lang="en-US" dirty="0" smtClean="0"/>
              <a:t> sliding scale</a:t>
            </a:r>
          </a:p>
          <a:p>
            <a:r>
              <a:rPr lang="en-US" dirty="0" smtClean="0"/>
              <a:t>Record Keeping</a:t>
            </a:r>
          </a:p>
          <a:p>
            <a:pPr lvl="1"/>
            <a:r>
              <a:rPr lang="en-US" dirty="0" smtClean="0"/>
              <a:t>Development of treatment plan that specifies long-term goals and short-term objectives</a:t>
            </a:r>
          </a:p>
          <a:p>
            <a:pPr lvl="3"/>
            <a:r>
              <a:rPr lang="en-US" dirty="0" smtClean="0"/>
              <a:t>I.e. </a:t>
            </a:r>
            <a:r>
              <a:rPr lang="en-US" dirty="0" err="1" smtClean="0"/>
              <a:t>Jongsma</a:t>
            </a:r>
            <a:r>
              <a:rPr lang="en-US" dirty="0" smtClean="0"/>
              <a:t>, Arthur, 2005. The Group Therapy Treatment Planner</a:t>
            </a:r>
          </a:p>
          <a:p>
            <a:pPr lvl="1"/>
            <a:r>
              <a:rPr lang="en-US" dirty="0" smtClean="0"/>
              <a:t>Separate note for each group member</a:t>
            </a:r>
          </a:p>
          <a:p>
            <a:pPr lvl="2"/>
            <a:r>
              <a:rPr lang="en-US" dirty="0" smtClean="0"/>
              <a:t>Remember to maintain privacy</a:t>
            </a:r>
          </a:p>
        </p:txBody>
      </p:sp>
      <p:sp>
        <p:nvSpPr>
          <p:cNvPr id="4" name="TextBox 3"/>
          <p:cNvSpPr txBox="1"/>
          <p:nvPr/>
        </p:nvSpPr>
        <p:spPr>
          <a:xfrm>
            <a:off x="5181600" y="6324600"/>
            <a:ext cx="3250890" cy="369332"/>
          </a:xfrm>
          <a:prstGeom prst="rect">
            <a:avLst/>
          </a:prstGeom>
          <a:noFill/>
        </p:spPr>
        <p:txBody>
          <a:bodyPr wrap="none" rtlCol="0">
            <a:spAutoFit/>
          </a:bodyPr>
          <a:lstStyle/>
          <a:p>
            <a:r>
              <a:rPr lang="en-US" dirty="0" err="1" smtClean="0"/>
              <a:t>Brabender</a:t>
            </a:r>
            <a:r>
              <a:rPr lang="en-US" dirty="0" smtClean="0"/>
              <a:t>, Fallon, </a:t>
            </a:r>
            <a:r>
              <a:rPr lang="en-US" dirty="0" err="1" smtClean="0"/>
              <a:t>Smolar</a:t>
            </a:r>
            <a:r>
              <a:rPr lang="en-US" dirty="0" smtClean="0"/>
              <a:t> (2004)</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into practice</a:t>
            </a:r>
            <a:endParaRPr lang="en-US" dirty="0"/>
          </a:p>
        </p:txBody>
      </p:sp>
      <p:sp>
        <p:nvSpPr>
          <p:cNvPr id="3" name="Content Placeholder 2"/>
          <p:cNvSpPr>
            <a:spLocks noGrp="1"/>
          </p:cNvSpPr>
          <p:nvPr>
            <p:ph idx="1"/>
          </p:nvPr>
        </p:nvSpPr>
        <p:spPr>
          <a:xfrm>
            <a:off x="381000" y="1828800"/>
            <a:ext cx="8229600" cy="3962400"/>
          </a:xfrm>
        </p:spPr>
        <p:txBody>
          <a:bodyPr/>
          <a:lstStyle/>
          <a:p>
            <a:r>
              <a:rPr lang="en-US" dirty="0" smtClean="0"/>
              <a:t>Solo </a:t>
            </a:r>
            <a:r>
              <a:rPr lang="en-US" dirty="0" err="1" smtClean="0"/>
              <a:t>vs</a:t>
            </a:r>
            <a:r>
              <a:rPr lang="en-US" dirty="0" smtClean="0"/>
              <a:t> co-leadership</a:t>
            </a:r>
          </a:p>
          <a:p>
            <a:pPr lvl="1"/>
            <a:r>
              <a:rPr lang="en-US" dirty="0" smtClean="0"/>
              <a:t>Beneficial in learning situations</a:t>
            </a:r>
          </a:p>
          <a:p>
            <a:pPr lvl="1"/>
            <a:r>
              <a:rPr lang="en-US" dirty="0" smtClean="0"/>
              <a:t>Ability to demonstrate how to disagree</a:t>
            </a:r>
          </a:p>
          <a:p>
            <a:pPr lvl="2"/>
            <a:r>
              <a:rPr lang="en-US" dirty="0" smtClean="0"/>
              <a:t>Better if used later in group settings</a:t>
            </a:r>
          </a:p>
          <a:p>
            <a:pPr lvl="1"/>
            <a:r>
              <a:rPr lang="en-US" dirty="0" smtClean="0"/>
              <a:t>Potential disadvantage </a:t>
            </a:r>
          </a:p>
          <a:p>
            <a:pPr lvl="2"/>
            <a:r>
              <a:rPr lang="en-US" dirty="0" smtClean="0"/>
              <a:t>Relationship between leader and co-leader</a:t>
            </a:r>
          </a:p>
          <a:p>
            <a:pPr lvl="2"/>
            <a:r>
              <a:rPr lang="en-US" dirty="0" smtClean="0"/>
              <a:t>Theoretical bases underlying both leader and co-leader</a:t>
            </a:r>
            <a:endParaRPr lang="en-US" dirty="0"/>
          </a:p>
        </p:txBody>
      </p:sp>
      <p:sp>
        <p:nvSpPr>
          <p:cNvPr id="4" name="TextBox 3"/>
          <p:cNvSpPr txBox="1"/>
          <p:nvPr/>
        </p:nvSpPr>
        <p:spPr>
          <a:xfrm>
            <a:off x="5943600" y="6096000"/>
            <a:ext cx="3227358" cy="369332"/>
          </a:xfrm>
          <a:prstGeom prst="rect">
            <a:avLst/>
          </a:prstGeom>
          <a:noFill/>
        </p:spPr>
        <p:txBody>
          <a:bodyPr wrap="none" rtlCol="0">
            <a:spAutoFit/>
          </a:bodyPr>
          <a:lstStyle/>
          <a:p>
            <a:r>
              <a:rPr lang="en-US" dirty="0" err="1" smtClean="0"/>
              <a:t>Yalom</a:t>
            </a:r>
            <a:r>
              <a:rPr lang="en-US" dirty="0" smtClean="0"/>
              <a:t> &amp; </a:t>
            </a:r>
            <a:r>
              <a:rPr lang="en-US" dirty="0" err="1" smtClean="0"/>
              <a:t>Leszcz</a:t>
            </a:r>
            <a:r>
              <a:rPr lang="en-US" dirty="0" smtClean="0"/>
              <a:t>, 2005 p. 443-446</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Highly effective treatment modality</a:t>
            </a:r>
          </a:p>
          <a:p>
            <a:r>
              <a:rPr lang="en-US" dirty="0" smtClean="0"/>
              <a:t>Increased access to care</a:t>
            </a:r>
          </a:p>
          <a:p>
            <a:r>
              <a:rPr lang="en-US" dirty="0" smtClean="0"/>
              <a:t>Diversity</a:t>
            </a:r>
          </a:p>
          <a:p>
            <a:r>
              <a:rPr lang="en-US" dirty="0" smtClean="0"/>
              <a:t>Discussed underlying principles</a:t>
            </a:r>
          </a:p>
          <a:p>
            <a:r>
              <a:rPr lang="en-US" dirty="0" smtClean="0"/>
              <a:t>Being aware of interpersonal interactions</a:t>
            </a:r>
          </a:p>
          <a:p>
            <a:pPr lvl="1"/>
            <a:r>
              <a:rPr lang="en-US" dirty="0" smtClean="0"/>
              <a:t>And how to handle them immediately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encrypted-tbn1.gstatic.com/images?q=tbn:ANd9GcSzTIRmG-TrayeeqQbpFcnPgyEBa8NknRjSKp5nuHpIKwY8Yf43"/>
          <p:cNvPicPr>
            <a:picLocks noChangeAspect="1" noChangeArrowheads="1"/>
          </p:cNvPicPr>
          <p:nvPr/>
        </p:nvPicPr>
        <p:blipFill>
          <a:blip r:embed="rId3" cstate="print"/>
          <a:srcRect/>
          <a:stretch>
            <a:fillRect/>
          </a:stretch>
        </p:blipFill>
        <p:spPr bwMode="auto">
          <a:xfrm>
            <a:off x="609600" y="1295400"/>
            <a:ext cx="8229600" cy="5029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Clients within a group begin to focus on goal achievement. Which group development stage are they in?</a:t>
            </a:r>
          </a:p>
          <a:p>
            <a:r>
              <a:rPr lang="en-US" dirty="0" smtClean="0"/>
              <a:t>A. Forming</a:t>
            </a:r>
          </a:p>
          <a:p>
            <a:r>
              <a:rPr lang="en-US" dirty="0" smtClean="0"/>
              <a:t>B. Storming</a:t>
            </a:r>
          </a:p>
          <a:p>
            <a:r>
              <a:rPr lang="en-US" dirty="0" smtClean="0"/>
              <a:t>C. </a:t>
            </a:r>
            <a:r>
              <a:rPr lang="en-US" dirty="0" err="1" smtClean="0"/>
              <a:t>Norming</a:t>
            </a:r>
            <a:endParaRPr lang="en-US" dirty="0" smtClean="0"/>
          </a:p>
          <a:p>
            <a:r>
              <a:rPr lang="en-US" dirty="0" smtClean="0"/>
              <a:t>D. Performing</a:t>
            </a:r>
          </a:p>
          <a:p>
            <a:r>
              <a:rPr lang="en-US" dirty="0" smtClean="0"/>
              <a:t>E. Adjourning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dirty="0" smtClean="0"/>
              <a:t>History</a:t>
            </a:r>
          </a:p>
          <a:p>
            <a:r>
              <a:rPr lang="en-US" dirty="0" smtClean="0"/>
              <a:t>Scientific Evidence</a:t>
            </a:r>
          </a:p>
          <a:p>
            <a:r>
              <a:rPr lang="en-US" dirty="0" smtClean="0"/>
              <a:t>Theory</a:t>
            </a:r>
          </a:p>
          <a:p>
            <a:r>
              <a:rPr lang="en-US" dirty="0" smtClean="0"/>
              <a:t>Starting a Group</a:t>
            </a:r>
          </a:p>
          <a:p>
            <a:r>
              <a:rPr lang="en-US" dirty="0" smtClean="0"/>
              <a:t>Group Types</a:t>
            </a:r>
          </a:p>
          <a:p>
            <a:r>
              <a:rPr lang="en-US" dirty="0" smtClean="0"/>
              <a:t>Group Development</a:t>
            </a:r>
          </a:p>
          <a:p>
            <a:r>
              <a:rPr lang="en-US" dirty="0" smtClean="0"/>
              <a:t>Ethic</a:t>
            </a:r>
          </a:p>
          <a:p>
            <a:r>
              <a:rPr lang="en-US" dirty="0" smtClean="0"/>
              <a:t>Integration into Practice</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5298" name="Picture 2" descr="https://encrypted-tbn0.gstatic.com/images?q=tbn:ANd9GcRhS5tkv-J_j-jfV566CV3KsdQKFU8GDESFLhr9xdiLseJFOIFyPQ"/>
          <p:cNvPicPr>
            <a:picLocks noChangeAspect="1" noChangeArrowheads="1"/>
          </p:cNvPicPr>
          <p:nvPr/>
        </p:nvPicPr>
        <p:blipFill>
          <a:blip r:embed="rId3" cstate="print"/>
          <a:srcRect/>
          <a:stretch>
            <a:fillRect/>
          </a:stretch>
        </p:blipFill>
        <p:spPr bwMode="auto">
          <a:xfrm>
            <a:off x="5524500" y="4343400"/>
            <a:ext cx="3619500" cy="228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fontScale="92500"/>
          </a:bodyPr>
          <a:lstStyle/>
          <a:p>
            <a:r>
              <a:rPr lang="en-US" dirty="0" smtClean="0"/>
              <a:t>As a APN student, you are asked to co-lead a group. You ask to be a part of the patient selection process. Which patient would you NOT consider for group therapy?</a:t>
            </a:r>
          </a:p>
          <a:p>
            <a:r>
              <a:rPr lang="en-US" dirty="0" smtClean="0"/>
              <a:t>A. recently widowed 75 </a:t>
            </a:r>
            <a:r>
              <a:rPr lang="en-US" dirty="0" err="1" smtClean="0"/>
              <a:t>yo</a:t>
            </a:r>
            <a:endParaRPr lang="en-US" dirty="0" smtClean="0"/>
          </a:p>
          <a:p>
            <a:r>
              <a:rPr lang="en-US" dirty="0" smtClean="0"/>
              <a:t>B.  15 </a:t>
            </a:r>
            <a:r>
              <a:rPr lang="en-US" dirty="0" err="1" smtClean="0"/>
              <a:t>yo</a:t>
            </a:r>
            <a:r>
              <a:rPr lang="en-US" dirty="0" smtClean="0"/>
              <a:t> diagnosed with social anxiety</a:t>
            </a:r>
          </a:p>
          <a:p>
            <a:r>
              <a:rPr lang="en-US" dirty="0" smtClean="0"/>
              <a:t>C. 27 </a:t>
            </a:r>
            <a:r>
              <a:rPr lang="en-US" dirty="0" err="1" smtClean="0"/>
              <a:t>yo</a:t>
            </a:r>
            <a:r>
              <a:rPr lang="en-US" dirty="0" smtClean="0"/>
              <a:t> with violent impulses with a new TBI</a:t>
            </a:r>
          </a:p>
          <a:p>
            <a:r>
              <a:rPr lang="en-US" dirty="0" smtClean="0"/>
              <a:t>D. 48 </a:t>
            </a:r>
            <a:r>
              <a:rPr lang="en-US" dirty="0" err="1" smtClean="0"/>
              <a:t>yo</a:t>
            </a:r>
            <a:r>
              <a:rPr lang="en-US" dirty="0" smtClean="0"/>
              <a:t> addict wishing to quit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a:xfrm>
            <a:off x="457200" y="1143000"/>
            <a:ext cx="8229600" cy="5257800"/>
          </a:xfrm>
        </p:spPr>
        <p:txBody>
          <a:bodyPr>
            <a:normAutofit lnSpcReduction="10000"/>
          </a:bodyPr>
          <a:lstStyle/>
          <a:p>
            <a:r>
              <a:rPr lang="en-US" dirty="0" smtClean="0"/>
              <a:t>After working as an APN at a community mental health facility, you notice a theme of poor relationships among your clients and decide to establish a group for these patients. You are starting a _______ group:</a:t>
            </a:r>
          </a:p>
          <a:p>
            <a:r>
              <a:rPr lang="en-US" dirty="0" smtClean="0"/>
              <a:t>A. Social skills </a:t>
            </a:r>
          </a:p>
          <a:p>
            <a:r>
              <a:rPr lang="en-US" dirty="0" smtClean="0"/>
              <a:t>B. Self help</a:t>
            </a:r>
          </a:p>
          <a:p>
            <a:r>
              <a:rPr lang="en-US" dirty="0" smtClean="0"/>
              <a:t>C. CBT</a:t>
            </a:r>
          </a:p>
          <a:p>
            <a:r>
              <a:rPr lang="en-US" dirty="0" smtClean="0"/>
              <a:t>D. </a:t>
            </a:r>
            <a:r>
              <a:rPr lang="en-US" dirty="0" err="1" smtClean="0"/>
              <a:t>Psychoeducational</a:t>
            </a: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lnSpcReduction="10000"/>
          </a:bodyPr>
          <a:lstStyle/>
          <a:p>
            <a:r>
              <a:rPr lang="en-US" dirty="0" smtClean="0"/>
              <a:t>As the leader of group therapy you begin to hear group members discuss their sense of relief that other members have similar situations to their own. You know this to be known as </a:t>
            </a:r>
            <a:r>
              <a:rPr lang="en-US" dirty="0" err="1" smtClean="0"/>
              <a:t>Yalom’s</a:t>
            </a:r>
            <a:r>
              <a:rPr lang="en-US" dirty="0" smtClean="0"/>
              <a:t> principle of:</a:t>
            </a:r>
          </a:p>
          <a:p>
            <a:r>
              <a:rPr lang="en-US" dirty="0" smtClean="0"/>
              <a:t>A. Altruism</a:t>
            </a:r>
          </a:p>
          <a:p>
            <a:r>
              <a:rPr lang="en-US" dirty="0" smtClean="0"/>
              <a:t>B. Interpersonal learning</a:t>
            </a:r>
          </a:p>
          <a:p>
            <a:r>
              <a:rPr lang="en-US" dirty="0" smtClean="0"/>
              <a:t>C. Instillation of hope</a:t>
            </a:r>
          </a:p>
          <a:p>
            <a:r>
              <a:rPr lang="en-US" dirty="0" smtClean="0"/>
              <a:t>D. Universality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Groups take place:</a:t>
            </a:r>
          </a:p>
          <a:p>
            <a:r>
              <a:rPr lang="en-US" dirty="0" smtClean="0"/>
              <a:t>A. Hospitals</a:t>
            </a:r>
          </a:p>
          <a:p>
            <a:r>
              <a:rPr lang="en-US" dirty="0" smtClean="0"/>
              <a:t>B. Churches</a:t>
            </a:r>
          </a:p>
          <a:p>
            <a:r>
              <a:rPr lang="en-US" dirty="0" smtClean="0"/>
              <a:t>C. Clinics</a:t>
            </a:r>
          </a:p>
          <a:p>
            <a:r>
              <a:rPr lang="en-US" dirty="0" smtClean="0"/>
              <a:t>D. All of the above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914400" y="1143000"/>
            <a:ext cx="8001000" cy="4572000"/>
          </a:xfrm>
        </p:spPr>
        <p:txBody>
          <a:bodyPr/>
          <a:lstStyle/>
          <a:p>
            <a:r>
              <a:rPr lang="en-US" sz="1350" dirty="0" err="1">
                <a:solidFill>
                  <a:schemeClr val="tx1"/>
                </a:solidFill>
                <a:latin typeface="Times New Roman" pitchFamily="18" charset="0"/>
                <a:cs typeface="Times New Roman" pitchFamily="18" charset="0"/>
              </a:rPr>
              <a:t>Bernhardsdottir</a:t>
            </a:r>
            <a:r>
              <a:rPr lang="en-US" sz="1350" dirty="0">
                <a:solidFill>
                  <a:schemeClr val="tx1"/>
                </a:solidFill>
                <a:latin typeface="Times New Roman" pitchFamily="18" charset="0"/>
                <a:cs typeface="Times New Roman" pitchFamily="18" charset="0"/>
              </a:rPr>
              <a:t>, J. J., Champion, J. D., &amp; </a:t>
            </a:r>
            <a:r>
              <a:rPr lang="en-US" sz="1350" dirty="0" err="1">
                <a:solidFill>
                  <a:schemeClr val="tx1"/>
                </a:solidFill>
                <a:latin typeface="Times New Roman" pitchFamily="18" charset="0"/>
                <a:cs typeface="Times New Roman" pitchFamily="18" charset="0"/>
              </a:rPr>
              <a:t>Skärsäter</a:t>
            </a:r>
            <a:r>
              <a:rPr lang="en-US" sz="1350" dirty="0">
                <a:solidFill>
                  <a:schemeClr val="tx1"/>
                </a:solidFill>
                <a:latin typeface="Times New Roman" pitchFamily="18" charset="0"/>
                <a:cs typeface="Times New Roman" pitchFamily="18" charset="0"/>
              </a:rPr>
              <a:t>, I. I. (2014). The experience of participation in a brief cognitive </a:t>
            </a:r>
            <a:r>
              <a:rPr lang="en-US" sz="1350" dirty="0" err="1">
                <a:solidFill>
                  <a:schemeClr val="tx1"/>
                </a:solidFill>
                <a:latin typeface="Times New Roman" pitchFamily="18" charset="0"/>
                <a:cs typeface="Times New Roman" pitchFamily="18" charset="0"/>
              </a:rPr>
              <a:t>behavioural</a:t>
            </a:r>
            <a:r>
              <a:rPr lang="en-US" sz="1350" dirty="0">
                <a:solidFill>
                  <a:schemeClr val="tx1"/>
                </a:solidFill>
                <a:latin typeface="Times New Roman" pitchFamily="18" charset="0"/>
                <a:cs typeface="Times New Roman" pitchFamily="18" charset="0"/>
              </a:rPr>
              <a:t> group therapy for psychologically distressed female university students. </a:t>
            </a:r>
            <a:r>
              <a:rPr lang="en-US" sz="1350" i="1" dirty="0">
                <a:solidFill>
                  <a:schemeClr val="tx1"/>
                </a:solidFill>
                <a:latin typeface="Times New Roman" pitchFamily="18" charset="0"/>
                <a:cs typeface="Times New Roman" pitchFamily="18" charset="0"/>
              </a:rPr>
              <a:t>Journal Of Psychiatric &amp; Mental Health Nursing, 21</a:t>
            </a:r>
            <a:r>
              <a:rPr lang="en-US" sz="1350" dirty="0">
                <a:solidFill>
                  <a:schemeClr val="tx1"/>
                </a:solidFill>
                <a:latin typeface="Times New Roman" pitchFamily="18" charset="0"/>
                <a:cs typeface="Times New Roman" pitchFamily="18" charset="0"/>
              </a:rPr>
              <a:t>(8), 679-686. doi:10.1111/jpm.12106</a:t>
            </a:r>
          </a:p>
          <a:p>
            <a:r>
              <a:rPr lang="en-US" sz="1350" dirty="0" err="1">
                <a:solidFill>
                  <a:schemeClr val="tx1"/>
                </a:solidFill>
                <a:latin typeface="Times New Roman" pitchFamily="18" charset="0"/>
                <a:cs typeface="Times New Roman" pitchFamily="18" charset="0"/>
              </a:rPr>
              <a:t>Brabender</a:t>
            </a:r>
            <a:r>
              <a:rPr lang="en-US" sz="1350" dirty="0">
                <a:solidFill>
                  <a:schemeClr val="tx1"/>
                </a:solidFill>
                <a:latin typeface="Times New Roman" pitchFamily="18" charset="0"/>
                <a:cs typeface="Times New Roman" pitchFamily="18" charset="0"/>
              </a:rPr>
              <a:t>, V., Fallon, A., &amp; </a:t>
            </a:r>
            <a:r>
              <a:rPr lang="en-US" sz="1350" dirty="0" err="1">
                <a:solidFill>
                  <a:schemeClr val="tx1"/>
                </a:solidFill>
                <a:latin typeface="Times New Roman" pitchFamily="18" charset="0"/>
                <a:cs typeface="Times New Roman" pitchFamily="18" charset="0"/>
              </a:rPr>
              <a:t>Smolar</a:t>
            </a:r>
            <a:r>
              <a:rPr lang="en-US" sz="1350" dirty="0">
                <a:solidFill>
                  <a:schemeClr val="tx1"/>
                </a:solidFill>
                <a:latin typeface="Times New Roman" pitchFamily="18" charset="0"/>
                <a:cs typeface="Times New Roman" pitchFamily="18" charset="0"/>
              </a:rPr>
              <a:t>, A. (2004). Essentials of group therapy / Virginia A. </a:t>
            </a:r>
            <a:r>
              <a:rPr lang="en-US" sz="1350" dirty="0" err="1">
                <a:solidFill>
                  <a:schemeClr val="tx1"/>
                </a:solidFill>
                <a:latin typeface="Times New Roman" pitchFamily="18" charset="0"/>
                <a:cs typeface="Times New Roman" pitchFamily="18" charset="0"/>
              </a:rPr>
              <a:t>Brabender</a:t>
            </a:r>
            <a:r>
              <a:rPr lang="en-US" sz="1350" dirty="0">
                <a:solidFill>
                  <a:schemeClr val="tx1"/>
                </a:solidFill>
                <a:latin typeface="Times New Roman" pitchFamily="18" charset="0"/>
                <a:cs typeface="Times New Roman" pitchFamily="18" charset="0"/>
              </a:rPr>
              <a:t>, April E. Fallon, Andrew I. </a:t>
            </a:r>
            <a:r>
              <a:rPr lang="en-US" sz="1350" dirty="0" err="1">
                <a:solidFill>
                  <a:schemeClr val="tx1"/>
                </a:solidFill>
                <a:latin typeface="Times New Roman" pitchFamily="18" charset="0"/>
                <a:cs typeface="Times New Roman" pitchFamily="18" charset="0"/>
              </a:rPr>
              <a:t>Smolar</a:t>
            </a:r>
            <a:r>
              <a:rPr lang="en-US" sz="1350" dirty="0">
                <a:solidFill>
                  <a:schemeClr val="tx1"/>
                </a:solidFill>
                <a:latin typeface="Times New Roman" pitchFamily="18" charset="0"/>
                <a:cs typeface="Times New Roman" pitchFamily="18" charset="0"/>
              </a:rPr>
              <a:t>. Hoboken, N.J., Wiley, c2004.</a:t>
            </a:r>
          </a:p>
          <a:p>
            <a:r>
              <a:rPr lang="en-US" sz="1350" dirty="0">
                <a:solidFill>
                  <a:schemeClr val="tx1"/>
                </a:solidFill>
                <a:latin typeface="Times New Roman" pitchFamily="18" charset="0"/>
                <a:cs typeface="Times New Roman" pitchFamily="18" charset="0"/>
              </a:rPr>
              <a:t>Brook, D. (2003). Exploring group therapies. </a:t>
            </a:r>
            <a:r>
              <a:rPr lang="en-US" sz="1350" i="1" dirty="0">
                <a:solidFill>
                  <a:schemeClr val="tx1"/>
                </a:solidFill>
                <a:latin typeface="Times New Roman" pitchFamily="18" charset="0"/>
                <a:cs typeface="Times New Roman" pitchFamily="18" charset="0"/>
              </a:rPr>
              <a:t>Psychiatric Times, 20</a:t>
            </a:r>
            <a:r>
              <a:rPr lang="en-US" sz="1350" dirty="0">
                <a:solidFill>
                  <a:schemeClr val="tx1"/>
                </a:solidFill>
                <a:latin typeface="Times New Roman" pitchFamily="18" charset="0"/>
                <a:cs typeface="Times New Roman" pitchFamily="18" charset="0"/>
              </a:rPr>
              <a:t>(2), 29. Retrieved from: </a:t>
            </a:r>
            <a:r>
              <a:rPr lang="en-US" sz="1350" u="sng" dirty="0">
                <a:solidFill>
                  <a:schemeClr val="tx1"/>
                </a:solidFill>
                <a:latin typeface="Times New Roman" pitchFamily="18" charset="0"/>
                <a:cs typeface="Times New Roman" pitchFamily="18" charset="0"/>
                <a:hlinkClick r:id="rId2"/>
              </a:rPr>
              <a:t>http://www.psychiatrictimes.com/articles/exploring-group-therapies</a:t>
            </a:r>
            <a:endParaRPr lang="en-US" sz="1350" dirty="0">
              <a:solidFill>
                <a:schemeClr val="tx1"/>
              </a:solidFill>
              <a:latin typeface="Times New Roman" pitchFamily="18" charset="0"/>
              <a:cs typeface="Times New Roman" pitchFamily="18" charset="0"/>
            </a:endParaRPr>
          </a:p>
          <a:p>
            <a:r>
              <a:rPr lang="en-US" sz="1350" dirty="0">
                <a:solidFill>
                  <a:schemeClr val="tx1"/>
                </a:solidFill>
                <a:latin typeface="Times New Roman" pitchFamily="18" charset="0"/>
                <a:cs typeface="Times New Roman" pitchFamily="18" charset="0"/>
              </a:rPr>
              <a:t>Couch, R.D. (March 1995). Four steps for conducting a </a:t>
            </a:r>
            <a:r>
              <a:rPr lang="en-US" sz="1350" dirty="0" err="1">
                <a:solidFill>
                  <a:schemeClr val="tx1"/>
                </a:solidFill>
                <a:latin typeface="Times New Roman" pitchFamily="18" charset="0"/>
                <a:cs typeface="Times New Roman" pitchFamily="18" charset="0"/>
              </a:rPr>
              <a:t>pregroup</a:t>
            </a:r>
            <a:r>
              <a:rPr lang="en-US" sz="1350" dirty="0">
                <a:solidFill>
                  <a:schemeClr val="tx1"/>
                </a:solidFill>
                <a:latin typeface="Times New Roman" pitchFamily="18" charset="0"/>
                <a:cs typeface="Times New Roman" pitchFamily="18" charset="0"/>
              </a:rPr>
              <a:t> screening interview. </a:t>
            </a:r>
            <a:r>
              <a:rPr lang="en-US" sz="1350" i="1" dirty="0">
                <a:solidFill>
                  <a:schemeClr val="tx1"/>
                </a:solidFill>
                <a:latin typeface="Times New Roman" pitchFamily="18" charset="0"/>
                <a:cs typeface="Times New Roman" pitchFamily="18" charset="0"/>
              </a:rPr>
              <a:t>The Journal for Specialists in Group Work. </a:t>
            </a:r>
            <a:r>
              <a:rPr lang="en-US" sz="1350" dirty="0">
                <a:solidFill>
                  <a:schemeClr val="tx1"/>
                </a:solidFill>
                <a:latin typeface="Times New Roman" pitchFamily="18" charset="0"/>
                <a:cs typeface="Times New Roman" pitchFamily="18" charset="0"/>
              </a:rPr>
              <a:t>20(1) p. 18-25</a:t>
            </a:r>
          </a:p>
          <a:p>
            <a:r>
              <a:rPr lang="en-US" sz="1350" dirty="0">
                <a:solidFill>
                  <a:schemeClr val="tx1"/>
                </a:solidFill>
                <a:latin typeface="Times New Roman" pitchFamily="18" charset="0"/>
                <a:cs typeface="Times New Roman" pitchFamily="18" charset="0"/>
              </a:rPr>
              <a:t>Garza, Y. (2014). Supervision in Group Play Therapy: A Skills Checklist. </a:t>
            </a:r>
            <a:r>
              <a:rPr lang="en-US" sz="1350" i="1" dirty="0">
                <a:solidFill>
                  <a:schemeClr val="tx1"/>
                </a:solidFill>
                <a:latin typeface="Times New Roman" pitchFamily="18" charset="0"/>
                <a:cs typeface="Times New Roman" pitchFamily="18" charset="0"/>
              </a:rPr>
              <a:t>Journal Of Individual Psychology, 70</a:t>
            </a:r>
            <a:r>
              <a:rPr lang="en-US" sz="1350" dirty="0">
                <a:solidFill>
                  <a:schemeClr val="tx1"/>
                </a:solidFill>
                <a:latin typeface="Times New Roman" pitchFamily="18" charset="0"/>
                <a:cs typeface="Times New Roman" pitchFamily="18" charset="0"/>
              </a:rPr>
              <a:t>(1), 31-44.</a:t>
            </a:r>
          </a:p>
          <a:p>
            <a:r>
              <a:rPr lang="en-US" sz="1350" dirty="0">
                <a:solidFill>
                  <a:schemeClr val="tx1"/>
                </a:solidFill>
                <a:latin typeface="Times New Roman" pitchFamily="18" charset="0"/>
                <a:cs typeface="Times New Roman" pitchFamily="18" charset="0"/>
              </a:rPr>
              <a:t>Gupta, A (2005). Group therapy for psychiatric disorders: an introduction. Mental Health Reviews. Retrieved from </a:t>
            </a:r>
            <a:r>
              <a:rPr lang="en-US" sz="1350" u="sng" dirty="0">
                <a:solidFill>
                  <a:schemeClr val="tx1"/>
                </a:solidFill>
                <a:latin typeface="Times New Roman" pitchFamily="18" charset="0"/>
                <a:cs typeface="Times New Roman" pitchFamily="18" charset="0"/>
                <a:hlinkClick r:id="rId3"/>
              </a:rPr>
              <a:t>http:www.psyplexus.com/</a:t>
            </a:r>
            <a:r>
              <a:rPr lang="en-US" sz="1350" u="sng" dirty="0" err="1">
                <a:solidFill>
                  <a:schemeClr val="tx1"/>
                </a:solidFill>
                <a:latin typeface="Times New Roman" pitchFamily="18" charset="0"/>
                <a:cs typeface="Times New Roman" pitchFamily="18" charset="0"/>
                <a:hlinkClick r:id="rId3"/>
              </a:rPr>
              <a:t>mhr</a:t>
            </a:r>
            <a:r>
              <a:rPr lang="en-US" sz="1350" u="sng" dirty="0">
                <a:solidFill>
                  <a:schemeClr val="tx1"/>
                </a:solidFill>
                <a:latin typeface="Times New Roman" pitchFamily="18" charset="0"/>
                <a:cs typeface="Times New Roman" pitchFamily="18" charset="0"/>
                <a:hlinkClick r:id="rId3"/>
              </a:rPr>
              <a:t>/</a:t>
            </a:r>
            <a:r>
              <a:rPr lang="en-US" sz="1350" u="sng" dirty="0" err="1">
                <a:solidFill>
                  <a:schemeClr val="tx1"/>
                </a:solidFill>
                <a:latin typeface="Times New Roman" pitchFamily="18" charset="0"/>
                <a:cs typeface="Times New Roman" pitchFamily="18" charset="0"/>
                <a:hlinkClick r:id="rId3"/>
              </a:rPr>
              <a:t>group_therapy.html</a:t>
            </a:r>
            <a:endParaRPr lang="en-US" sz="1350" dirty="0">
              <a:solidFill>
                <a:schemeClr val="tx1"/>
              </a:solidFill>
              <a:latin typeface="Times New Roman" pitchFamily="18" charset="0"/>
              <a:cs typeface="Times New Roman" pitchFamily="18" charset="0"/>
            </a:endParaRPr>
          </a:p>
          <a:p>
            <a:r>
              <a:rPr lang="en-US" sz="1350" dirty="0">
                <a:solidFill>
                  <a:schemeClr val="tx1"/>
                </a:solidFill>
                <a:latin typeface="Times New Roman" pitchFamily="18" charset="0"/>
                <a:cs typeface="Times New Roman" pitchFamily="18" charset="0"/>
              </a:rPr>
              <a:t>Kaplan, H. I., &amp; </a:t>
            </a:r>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B. J. (1993). Comprehensive group psychotherapy / edited by Harold I. Kaplan, Benjamin J. </a:t>
            </a:r>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Baltimore, MD : Williams &amp; Wilkins, c1993.</a:t>
            </a:r>
          </a:p>
          <a:p>
            <a:r>
              <a:rPr lang="en-US" sz="1350" dirty="0">
                <a:solidFill>
                  <a:schemeClr val="tx1"/>
                </a:solidFill>
                <a:latin typeface="Times New Roman" pitchFamily="18" charset="0"/>
                <a:cs typeface="Times New Roman" pitchFamily="18" charset="0"/>
              </a:rPr>
              <a:t>Okumura, Y., &amp; </a:t>
            </a:r>
            <a:r>
              <a:rPr lang="en-US" sz="1350" dirty="0" err="1">
                <a:solidFill>
                  <a:schemeClr val="tx1"/>
                </a:solidFill>
                <a:latin typeface="Times New Roman" pitchFamily="18" charset="0"/>
                <a:cs typeface="Times New Roman" pitchFamily="18" charset="0"/>
              </a:rPr>
              <a:t>Ichikura</a:t>
            </a:r>
            <a:r>
              <a:rPr lang="en-US" sz="1350" dirty="0">
                <a:solidFill>
                  <a:schemeClr val="tx1"/>
                </a:solidFill>
                <a:latin typeface="Times New Roman" pitchFamily="18" charset="0"/>
                <a:cs typeface="Times New Roman" pitchFamily="18" charset="0"/>
              </a:rPr>
              <a:t>, K. (</a:t>
            </a:r>
            <a:r>
              <a:rPr lang="en-US" sz="1350" dirty="0" err="1">
                <a:solidFill>
                  <a:schemeClr val="tx1"/>
                </a:solidFill>
                <a:latin typeface="Times New Roman" pitchFamily="18" charset="0"/>
                <a:cs typeface="Times New Roman" pitchFamily="18" charset="0"/>
              </a:rPr>
              <a:t>n.d</a:t>
            </a:r>
            <a:r>
              <a:rPr lang="en-US" sz="1350" dirty="0">
                <a:solidFill>
                  <a:schemeClr val="tx1"/>
                </a:solidFill>
                <a:latin typeface="Times New Roman" pitchFamily="18" charset="0"/>
                <a:cs typeface="Times New Roman" pitchFamily="18" charset="0"/>
              </a:rPr>
              <a:t>). Efficacy and acceptability of group cognitive behavioral therapy for depression: A systematic review and meta-analysis. </a:t>
            </a:r>
            <a:r>
              <a:rPr lang="en-US" sz="1350" i="1" dirty="0">
                <a:solidFill>
                  <a:schemeClr val="tx1"/>
                </a:solidFill>
                <a:latin typeface="Times New Roman" pitchFamily="18" charset="0"/>
                <a:cs typeface="Times New Roman" pitchFamily="18" charset="0"/>
              </a:rPr>
              <a:t>Journal Of Affective Disorders,</a:t>
            </a:r>
            <a:r>
              <a:rPr lang="en-US" sz="1350" dirty="0">
                <a:solidFill>
                  <a:schemeClr val="tx1"/>
                </a:solidFill>
                <a:latin typeface="Times New Roman" pitchFamily="18" charset="0"/>
                <a:cs typeface="Times New Roman" pitchFamily="18" charset="0"/>
              </a:rPr>
              <a:t> 164155-164.</a:t>
            </a:r>
          </a:p>
          <a:p>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B. J., </a:t>
            </a:r>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V. A., &amp; Ruiz, P. (2014). Kaplan &amp; </a:t>
            </a:r>
            <a:r>
              <a:rPr lang="en-US" sz="1350" dirty="0" err="1">
                <a:solidFill>
                  <a:schemeClr val="tx1"/>
                </a:solidFill>
                <a:latin typeface="Times New Roman" pitchFamily="18" charset="0"/>
                <a:cs typeface="Times New Roman" pitchFamily="18" charset="0"/>
              </a:rPr>
              <a:t>Sadock's</a:t>
            </a:r>
            <a:r>
              <a:rPr lang="en-US" sz="1350" dirty="0">
                <a:solidFill>
                  <a:schemeClr val="tx1"/>
                </a:solidFill>
                <a:latin typeface="Times New Roman" pitchFamily="18" charset="0"/>
                <a:cs typeface="Times New Roman" pitchFamily="18" charset="0"/>
              </a:rPr>
              <a:t> synopsis of psychiatry : behavioral sciences/clinical psychiatry / Benjamin James </a:t>
            </a:r>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Virginia Alcott </a:t>
            </a:r>
            <a:r>
              <a:rPr lang="en-US" sz="1350" dirty="0" err="1">
                <a:solidFill>
                  <a:schemeClr val="tx1"/>
                </a:solidFill>
                <a:latin typeface="Times New Roman" pitchFamily="18" charset="0"/>
                <a:cs typeface="Times New Roman" pitchFamily="18" charset="0"/>
              </a:rPr>
              <a:t>Sadock</a:t>
            </a:r>
            <a:r>
              <a:rPr lang="en-US" sz="1350" dirty="0">
                <a:solidFill>
                  <a:schemeClr val="tx1"/>
                </a:solidFill>
                <a:latin typeface="Times New Roman" pitchFamily="18" charset="0"/>
                <a:cs typeface="Times New Roman" pitchFamily="18" charset="0"/>
              </a:rPr>
              <a:t>, Pedro Ruiz. Philadelphia : </a:t>
            </a:r>
            <a:r>
              <a:rPr lang="en-US" sz="1350" dirty="0" err="1">
                <a:solidFill>
                  <a:schemeClr val="tx1"/>
                </a:solidFill>
                <a:latin typeface="Times New Roman" pitchFamily="18" charset="0"/>
                <a:cs typeface="Times New Roman" pitchFamily="18" charset="0"/>
              </a:rPr>
              <a:t>Wolters</a:t>
            </a:r>
            <a:r>
              <a:rPr lang="en-US" sz="1350" dirty="0">
                <a:solidFill>
                  <a:schemeClr val="tx1"/>
                </a:solidFill>
                <a:latin typeface="Times New Roman" pitchFamily="18" charset="0"/>
                <a:cs typeface="Times New Roman" pitchFamily="18" charset="0"/>
              </a:rPr>
              <a:t> </a:t>
            </a:r>
            <a:r>
              <a:rPr lang="en-US" sz="1350" dirty="0" err="1">
                <a:solidFill>
                  <a:schemeClr val="tx1"/>
                </a:solidFill>
                <a:latin typeface="Times New Roman" pitchFamily="18" charset="0"/>
                <a:cs typeface="Times New Roman" pitchFamily="18" charset="0"/>
              </a:rPr>
              <a:t>Kluwer</a:t>
            </a:r>
            <a:r>
              <a:rPr lang="en-US" sz="1350" dirty="0">
                <a:solidFill>
                  <a:schemeClr val="tx1"/>
                </a:solidFill>
                <a:latin typeface="Times New Roman" pitchFamily="18" charset="0"/>
                <a:cs typeface="Times New Roman" pitchFamily="18" charset="0"/>
              </a:rPr>
              <a:t>, [2015].</a:t>
            </a:r>
          </a:p>
          <a:p>
            <a:r>
              <a:rPr lang="en-US" sz="1350" dirty="0">
                <a:solidFill>
                  <a:schemeClr val="tx1"/>
                </a:solidFill>
                <a:latin typeface="Times New Roman" pitchFamily="18" charset="0"/>
                <a:cs typeface="Times New Roman" pitchFamily="18" charset="0"/>
              </a:rPr>
              <a:t>Wheeler, K. (2014). Psychotherapy for the advanced practice psychiatric nurse : a how-to guide for evidence-based practice / Kathleen Wheeler. New York, NY : Springer Publishing Company, LLC, [2014].</a:t>
            </a:r>
          </a:p>
          <a:p>
            <a:r>
              <a:rPr lang="en-US" sz="1350" dirty="0" err="1">
                <a:solidFill>
                  <a:schemeClr val="tx1"/>
                </a:solidFill>
                <a:latin typeface="Times New Roman" pitchFamily="18" charset="0"/>
                <a:cs typeface="Times New Roman" pitchFamily="18" charset="0"/>
              </a:rPr>
              <a:t>Yalom</a:t>
            </a:r>
            <a:r>
              <a:rPr lang="en-US" sz="1350" dirty="0">
                <a:solidFill>
                  <a:schemeClr val="tx1"/>
                </a:solidFill>
                <a:latin typeface="Times New Roman" pitchFamily="18" charset="0"/>
                <a:cs typeface="Times New Roman" pitchFamily="18" charset="0"/>
              </a:rPr>
              <a:t>, I. D., &amp; </a:t>
            </a:r>
            <a:r>
              <a:rPr lang="en-US" sz="1350" dirty="0" err="1">
                <a:solidFill>
                  <a:schemeClr val="tx1"/>
                </a:solidFill>
                <a:latin typeface="Times New Roman" pitchFamily="18" charset="0"/>
                <a:cs typeface="Times New Roman" pitchFamily="18" charset="0"/>
              </a:rPr>
              <a:t>Leszcz</a:t>
            </a:r>
            <a:r>
              <a:rPr lang="en-US" sz="1350" dirty="0">
                <a:solidFill>
                  <a:schemeClr val="tx1"/>
                </a:solidFill>
                <a:latin typeface="Times New Roman" pitchFamily="18" charset="0"/>
                <a:cs typeface="Times New Roman" pitchFamily="18" charset="0"/>
              </a:rPr>
              <a:t>, M. (2005). The theory and practice of group psychotherapy / Irvin D. </a:t>
            </a:r>
            <a:r>
              <a:rPr lang="en-US" sz="1350" dirty="0" err="1">
                <a:solidFill>
                  <a:schemeClr val="tx1"/>
                </a:solidFill>
                <a:latin typeface="Times New Roman" pitchFamily="18" charset="0"/>
                <a:cs typeface="Times New Roman" pitchFamily="18" charset="0"/>
              </a:rPr>
              <a:t>Yalom</a:t>
            </a:r>
            <a:r>
              <a:rPr lang="en-US" sz="1350" dirty="0">
                <a:solidFill>
                  <a:schemeClr val="tx1"/>
                </a:solidFill>
                <a:latin typeface="Times New Roman" pitchFamily="18" charset="0"/>
                <a:cs typeface="Times New Roman" pitchFamily="18" charset="0"/>
              </a:rPr>
              <a:t> with </a:t>
            </a:r>
            <a:r>
              <a:rPr lang="en-US" sz="1350" dirty="0" err="1">
                <a:solidFill>
                  <a:schemeClr val="tx1"/>
                </a:solidFill>
                <a:latin typeface="Times New Roman" pitchFamily="18" charset="0"/>
                <a:cs typeface="Times New Roman" pitchFamily="18" charset="0"/>
              </a:rPr>
              <a:t>Molyn</a:t>
            </a:r>
            <a:r>
              <a:rPr lang="en-US" sz="1350" dirty="0">
                <a:solidFill>
                  <a:schemeClr val="tx1"/>
                </a:solidFill>
                <a:latin typeface="Times New Roman" pitchFamily="18" charset="0"/>
                <a:cs typeface="Times New Roman" pitchFamily="18" charset="0"/>
              </a:rPr>
              <a:t> </a:t>
            </a:r>
            <a:r>
              <a:rPr lang="en-US" sz="1350" dirty="0" err="1">
                <a:solidFill>
                  <a:schemeClr val="tx1"/>
                </a:solidFill>
                <a:latin typeface="Times New Roman" pitchFamily="18" charset="0"/>
                <a:cs typeface="Times New Roman" pitchFamily="18" charset="0"/>
              </a:rPr>
              <a:t>Leszcz</a:t>
            </a:r>
            <a:r>
              <a:rPr lang="en-US" sz="1350" dirty="0">
                <a:solidFill>
                  <a:schemeClr val="tx1"/>
                </a:solidFill>
                <a:latin typeface="Times New Roman" pitchFamily="18" charset="0"/>
                <a:cs typeface="Times New Roman" pitchFamily="18" charset="0"/>
              </a:rPr>
              <a:t>. New York : Basic Books, c2005.</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History</a:t>
            </a:r>
            <a:endParaRPr lang="en-US" dirty="0"/>
          </a:p>
        </p:txBody>
      </p:sp>
      <p:sp>
        <p:nvSpPr>
          <p:cNvPr id="3" name="Content Placeholder 2"/>
          <p:cNvSpPr>
            <a:spLocks noGrp="1"/>
          </p:cNvSpPr>
          <p:nvPr>
            <p:ph idx="1"/>
          </p:nvPr>
        </p:nvSpPr>
        <p:spPr>
          <a:xfrm>
            <a:off x="381000" y="1143000"/>
            <a:ext cx="8229600" cy="5486400"/>
          </a:xfrm>
        </p:spPr>
        <p:txBody>
          <a:bodyPr>
            <a:normAutofit fontScale="85000" lnSpcReduction="20000"/>
          </a:bodyPr>
          <a:lstStyle/>
          <a:p>
            <a:r>
              <a:rPr lang="en-US" dirty="0" smtClean="0"/>
              <a:t>1900-1940</a:t>
            </a:r>
          </a:p>
          <a:p>
            <a:pPr lvl="1"/>
            <a:r>
              <a:rPr lang="en-US" dirty="0" smtClean="0"/>
              <a:t>1</a:t>
            </a:r>
            <a:r>
              <a:rPr lang="en-US" baseline="30000" dirty="0" smtClean="0"/>
              <a:t>st</a:t>
            </a:r>
            <a:r>
              <a:rPr lang="en-US" dirty="0" smtClean="0"/>
              <a:t> therapy group with physical illness</a:t>
            </a:r>
          </a:p>
          <a:p>
            <a:pPr lvl="1"/>
            <a:r>
              <a:rPr lang="en-US" dirty="0" smtClean="0"/>
              <a:t>Format was developed for psychiatrically hospitalized </a:t>
            </a:r>
          </a:p>
          <a:p>
            <a:pPr lvl="1"/>
            <a:r>
              <a:rPr lang="en-US" dirty="0" smtClean="0"/>
              <a:t>Preliminary formulations on the role of the leader were made</a:t>
            </a:r>
          </a:p>
          <a:p>
            <a:pPr lvl="1"/>
            <a:r>
              <a:rPr lang="en-US" dirty="0" smtClean="0"/>
              <a:t>Aggression in group was explored</a:t>
            </a:r>
          </a:p>
          <a:p>
            <a:r>
              <a:rPr lang="en-US" dirty="0" smtClean="0"/>
              <a:t>1940 after WWI</a:t>
            </a:r>
          </a:p>
          <a:p>
            <a:pPr lvl="1"/>
            <a:r>
              <a:rPr lang="en-US" dirty="0" smtClean="0"/>
              <a:t>Moreno</a:t>
            </a:r>
          </a:p>
          <a:p>
            <a:pPr lvl="2"/>
            <a:r>
              <a:rPr lang="en-US" dirty="0" smtClean="0"/>
              <a:t>Coined “group therapy”</a:t>
            </a:r>
          </a:p>
          <a:p>
            <a:pPr lvl="1"/>
            <a:r>
              <a:rPr lang="en-US" dirty="0" err="1" smtClean="0"/>
              <a:t>Bion</a:t>
            </a:r>
            <a:endParaRPr lang="en-US" dirty="0" smtClean="0"/>
          </a:p>
          <a:p>
            <a:pPr lvl="2"/>
            <a:r>
              <a:rPr lang="en-US" dirty="0" smtClean="0"/>
              <a:t>Viewed the whole group and not just individuals within group</a:t>
            </a:r>
          </a:p>
          <a:p>
            <a:pPr lvl="1"/>
            <a:r>
              <a:rPr lang="en-US" dirty="0" err="1" smtClean="0"/>
              <a:t>Slavson</a:t>
            </a:r>
            <a:endParaRPr lang="en-US" dirty="0" smtClean="0"/>
          </a:p>
          <a:p>
            <a:pPr lvl="2"/>
            <a:r>
              <a:rPr lang="en-US" dirty="0" smtClean="0"/>
              <a:t>A founding father of American Group Psychotherapy Association</a:t>
            </a:r>
          </a:p>
          <a:p>
            <a:pPr lvl="2"/>
            <a:r>
              <a:rPr lang="en-US" dirty="0" smtClean="0"/>
              <a:t>Children and adolescents</a:t>
            </a:r>
          </a:p>
        </p:txBody>
      </p:sp>
      <p:sp>
        <p:nvSpPr>
          <p:cNvPr id="4" name="TextBox 3"/>
          <p:cNvSpPr txBox="1"/>
          <p:nvPr/>
        </p:nvSpPr>
        <p:spPr>
          <a:xfrm>
            <a:off x="4343400" y="6248400"/>
            <a:ext cx="4337341" cy="369332"/>
          </a:xfrm>
          <a:prstGeom prst="rect">
            <a:avLst/>
          </a:prstGeom>
          <a:noFill/>
        </p:spPr>
        <p:txBody>
          <a:bodyPr wrap="none" rtlCol="0">
            <a:spAutoFit/>
          </a:bodyPr>
          <a:lstStyle/>
          <a:p>
            <a:r>
              <a:rPr lang="en-US" dirty="0" err="1" smtClean="0"/>
              <a:t>Brabender</a:t>
            </a:r>
            <a:r>
              <a:rPr lang="en-US" dirty="0" smtClean="0"/>
              <a:t>, et. al. 2004 p. 6 &amp; Wheeler, 2014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92500"/>
          </a:bodyPr>
          <a:lstStyle/>
          <a:p>
            <a:r>
              <a:rPr lang="en-US" dirty="0" smtClean="0"/>
              <a:t>1960-70</a:t>
            </a:r>
          </a:p>
          <a:p>
            <a:pPr lvl="1"/>
            <a:r>
              <a:rPr lang="en-US" dirty="0" smtClean="0"/>
              <a:t>Many new approaches</a:t>
            </a:r>
          </a:p>
          <a:p>
            <a:pPr lvl="1"/>
            <a:r>
              <a:rPr lang="en-US" dirty="0" smtClean="0"/>
              <a:t>Group therapy began entering into communities</a:t>
            </a:r>
          </a:p>
          <a:p>
            <a:r>
              <a:rPr lang="en-US" dirty="0" smtClean="0"/>
              <a:t>1970-80</a:t>
            </a:r>
          </a:p>
          <a:p>
            <a:pPr lvl="1"/>
            <a:r>
              <a:rPr lang="en-US" dirty="0" err="1" smtClean="0"/>
              <a:t>Yalom</a:t>
            </a:r>
            <a:r>
              <a:rPr lang="en-US" dirty="0" smtClean="0"/>
              <a:t> first published </a:t>
            </a:r>
          </a:p>
          <a:p>
            <a:pPr lvl="1"/>
            <a:r>
              <a:rPr lang="en-US" dirty="0" smtClean="0"/>
              <a:t>Research findings supported groups</a:t>
            </a:r>
          </a:p>
          <a:p>
            <a:r>
              <a:rPr lang="en-US" dirty="0" smtClean="0"/>
              <a:t>1985-present</a:t>
            </a:r>
          </a:p>
          <a:p>
            <a:pPr lvl="1"/>
            <a:r>
              <a:rPr lang="en-US" dirty="0" smtClean="0"/>
              <a:t>Focus on training/credentialing group therapist</a:t>
            </a:r>
          </a:p>
          <a:p>
            <a:pPr lvl="1"/>
            <a:r>
              <a:rPr lang="en-US" dirty="0" smtClean="0"/>
              <a:t>Increased attention to diversity topics</a:t>
            </a:r>
          </a:p>
          <a:p>
            <a:pPr>
              <a:buNone/>
            </a:pPr>
            <a:endParaRPr lang="en-US" dirty="0"/>
          </a:p>
        </p:txBody>
      </p:sp>
      <p:sp>
        <p:nvSpPr>
          <p:cNvPr id="4" name="TextBox 3"/>
          <p:cNvSpPr txBox="1"/>
          <p:nvPr/>
        </p:nvSpPr>
        <p:spPr>
          <a:xfrm>
            <a:off x="5029200" y="6477000"/>
            <a:ext cx="3933769" cy="369332"/>
          </a:xfrm>
          <a:prstGeom prst="rect">
            <a:avLst/>
          </a:prstGeom>
          <a:noFill/>
        </p:spPr>
        <p:txBody>
          <a:bodyPr wrap="none" rtlCol="0">
            <a:spAutoFit/>
          </a:bodyPr>
          <a:lstStyle/>
          <a:p>
            <a:r>
              <a:rPr lang="en-US" dirty="0" err="1" smtClean="0"/>
              <a:t>Brabender</a:t>
            </a:r>
            <a:r>
              <a:rPr lang="en-US" dirty="0" smtClean="0"/>
              <a:t>, Fallon, </a:t>
            </a:r>
            <a:r>
              <a:rPr lang="en-US" dirty="0" err="1" smtClean="0"/>
              <a:t>Smolar</a:t>
            </a:r>
            <a:r>
              <a:rPr lang="en-US" dirty="0" smtClean="0"/>
              <a:t> 2004 p. 10-14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a:xfrm>
            <a:off x="457200" y="1219200"/>
            <a:ext cx="8229600" cy="4495800"/>
          </a:xfrm>
        </p:spPr>
        <p:txBody>
          <a:bodyPr>
            <a:normAutofit fontScale="92500" lnSpcReduction="20000"/>
          </a:bodyPr>
          <a:lstStyle/>
          <a:p>
            <a:r>
              <a:rPr lang="en-US" dirty="0" smtClean="0"/>
              <a:t>Outpatient populations</a:t>
            </a:r>
          </a:p>
          <a:p>
            <a:pPr lvl="1"/>
            <a:r>
              <a:rPr lang="en-US" dirty="0" smtClean="0"/>
              <a:t>Group therapy was equal to individual therapy </a:t>
            </a:r>
          </a:p>
          <a:p>
            <a:pPr lvl="5"/>
            <a:r>
              <a:rPr lang="en-US" dirty="0" smtClean="0"/>
              <a:t>Burlingame, </a:t>
            </a:r>
            <a:r>
              <a:rPr lang="en-US" dirty="0" err="1" smtClean="0"/>
              <a:t>MacKenzie</a:t>
            </a:r>
            <a:r>
              <a:rPr lang="en-US" dirty="0" smtClean="0"/>
              <a:t>, Strauss (2004)</a:t>
            </a:r>
          </a:p>
          <a:p>
            <a:r>
              <a:rPr lang="en-US" dirty="0" smtClean="0"/>
              <a:t>Cancer patients</a:t>
            </a:r>
          </a:p>
          <a:p>
            <a:pPr lvl="1"/>
            <a:r>
              <a:rPr lang="en-US" dirty="0" smtClean="0"/>
              <a:t>Increased survival and enhanced quality of life</a:t>
            </a:r>
          </a:p>
          <a:p>
            <a:pPr lvl="5"/>
            <a:r>
              <a:rPr lang="en-US" dirty="0" smtClean="0"/>
              <a:t>Spiegel &amp; </a:t>
            </a:r>
            <a:r>
              <a:rPr lang="en-US" dirty="0" err="1" smtClean="0"/>
              <a:t>Classen</a:t>
            </a:r>
            <a:r>
              <a:rPr lang="en-US" dirty="0"/>
              <a:t> </a:t>
            </a:r>
            <a:r>
              <a:rPr lang="en-US" dirty="0" smtClean="0"/>
              <a:t>(2000)</a:t>
            </a:r>
          </a:p>
          <a:p>
            <a:r>
              <a:rPr lang="en-US" dirty="0" smtClean="0"/>
              <a:t>Postnatal Depression</a:t>
            </a:r>
          </a:p>
          <a:p>
            <a:pPr lvl="1"/>
            <a:r>
              <a:rPr lang="en-US" dirty="0" smtClean="0"/>
              <a:t>Group therapy showed to have longer effects and extended to other relationships</a:t>
            </a:r>
          </a:p>
          <a:p>
            <a:pPr lvl="5"/>
            <a:r>
              <a:rPr lang="en-US" dirty="0" err="1" smtClean="0"/>
              <a:t>Mulcahy</a:t>
            </a:r>
            <a:r>
              <a:rPr lang="en-US" dirty="0" smtClean="0"/>
              <a:t>, </a:t>
            </a:r>
            <a:r>
              <a:rPr lang="en-US" dirty="0" err="1" smtClean="0"/>
              <a:t>Reay</a:t>
            </a:r>
            <a:r>
              <a:rPr lang="en-US" dirty="0" smtClean="0"/>
              <a:t>, Wilkinson, Owen (2010)</a:t>
            </a:r>
          </a:p>
          <a:p>
            <a:r>
              <a:rPr lang="en-US" dirty="0" smtClean="0"/>
              <a:t>Wheeler table 11.2 p. 418</a:t>
            </a:r>
          </a:p>
          <a:p>
            <a:endParaRPr lang="en-US" dirty="0"/>
          </a:p>
        </p:txBody>
      </p:sp>
      <p:pic>
        <p:nvPicPr>
          <p:cNvPr id="41986" name="Picture 2" descr="C:\Users\Heather\AppData\Local\Microsoft\Windows\INetCache\IE\4RUN54JS\MM900303469[1].gif"/>
          <p:cNvPicPr>
            <a:picLocks noChangeAspect="1" noChangeArrowheads="1" noCrop="1"/>
          </p:cNvPicPr>
          <p:nvPr/>
        </p:nvPicPr>
        <p:blipFill>
          <a:blip r:embed="rId3" cstate="print"/>
          <a:srcRect/>
          <a:stretch>
            <a:fillRect/>
          </a:stretch>
        </p:blipFill>
        <p:spPr bwMode="auto">
          <a:xfrm>
            <a:off x="5562600" y="5105400"/>
            <a:ext cx="3581400" cy="1752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Theory</a:t>
            </a:r>
            <a:endParaRPr lang="en-US" dirty="0"/>
          </a:p>
        </p:txBody>
      </p:sp>
      <p:sp>
        <p:nvSpPr>
          <p:cNvPr id="3" name="Content Placeholder 2"/>
          <p:cNvSpPr>
            <a:spLocks noGrp="1"/>
          </p:cNvSpPr>
          <p:nvPr>
            <p:ph idx="1"/>
          </p:nvPr>
        </p:nvSpPr>
        <p:spPr>
          <a:xfrm>
            <a:off x="685800" y="1143000"/>
            <a:ext cx="8001000" cy="4572000"/>
          </a:xfrm>
        </p:spPr>
        <p:txBody>
          <a:bodyPr/>
          <a:lstStyle/>
          <a:p>
            <a:r>
              <a:rPr lang="en-US" sz="2400" dirty="0" smtClean="0"/>
              <a:t>Shift in perspective from the individual as the center around whom revolves to the individual as a system nested within a hierarchy of systems: a systems of systems</a:t>
            </a:r>
          </a:p>
          <a:p>
            <a:r>
              <a:rPr lang="en-US" sz="2400" dirty="0" smtClean="0"/>
              <a:t>Basic premise of systems-centered theory is that the systems of member, subgroup, and the group as a whole are </a:t>
            </a:r>
            <a:r>
              <a:rPr lang="en-US" sz="2400" dirty="0" err="1" smtClean="0"/>
              <a:t>isomorphically</a:t>
            </a:r>
            <a:r>
              <a:rPr lang="en-US" sz="2400" dirty="0" smtClean="0"/>
              <a:t> related and exist in a hierarchy. </a:t>
            </a:r>
          </a:p>
          <a:p>
            <a:r>
              <a:rPr lang="en-US" sz="2400" dirty="0" smtClean="0"/>
              <a:t>Every system in a hierarchy exists in the environment of the system above it and is the environment for the system below it. </a:t>
            </a:r>
          </a:p>
          <a:p>
            <a:r>
              <a:rPr lang="en-US" sz="2400" dirty="0" smtClean="0"/>
              <a:t>Every living system is influenced by its environment (inputs) and in turn influences its environment (output)</a:t>
            </a:r>
            <a:endParaRPr lang="en-US" sz="2400" dirty="0"/>
          </a:p>
        </p:txBody>
      </p:sp>
      <p:sp>
        <p:nvSpPr>
          <p:cNvPr id="5" name="TextBox 4"/>
          <p:cNvSpPr txBox="1"/>
          <p:nvPr/>
        </p:nvSpPr>
        <p:spPr>
          <a:xfrm>
            <a:off x="6979626" y="6581001"/>
            <a:ext cx="2164374" cy="276999"/>
          </a:xfrm>
          <a:prstGeom prst="rect">
            <a:avLst/>
          </a:prstGeom>
          <a:noFill/>
        </p:spPr>
        <p:txBody>
          <a:bodyPr wrap="none" rtlCol="0">
            <a:spAutoFit/>
          </a:bodyPr>
          <a:lstStyle/>
          <a:p>
            <a:r>
              <a:rPr lang="en-US" sz="1200" dirty="0" err="1" smtClean="0"/>
              <a:t>Sadock</a:t>
            </a:r>
            <a:r>
              <a:rPr lang="en-US" sz="1200" dirty="0" smtClean="0"/>
              <a:t> &amp; </a:t>
            </a:r>
            <a:r>
              <a:rPr lang="en-US" sz="1200" dirty="0" err="1" smtClean="0"/>
              <a:t>Sadock</a:t>
            </a:r>
            <a:r>
              <a:rPr lang="en-US" sz="1200" dirty="0" smtClean="0"/>
              <a:t> 1993 p. 38</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approaches</a:t>
            </a:r>
            <a:endParaRPr lang="en-US"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t>Psychodynamic</a:t>
            </a:r>
          </a:p>
          <a:p>
            <a:pPr lvl="1"/>
            <a:r>
              <a:rPr lang="en-US" dirty="0" smtClean="0"/>
              <a:t>Examines interactions among and between group members and the group leader, provides increased awareness of themselves, and deeper understanding of themselves. </a:t>
            </a:r>
          </a:p>
          <a:p>
            <a:r>
              <a:rPr lang="en-US" dirty="0" smtClean="0"/>
              <a:t>Cognitive behavioral </a:t>
            </a:r>
          </a:p>
          <a:p>
            <a:pPr lvl="1"/>
            <a:r>
              <a:rPr lang="en-US" dirty="0" smtClean="0"/>
              <a:t>Identifying cognitive distortions and how it influence feelings and emotions</a:t>
            </a:r>
          </a:p>
          <a:p>
            <a:r>
              <a:rPr lang="en-US" dirty="0" smtClean="0"/>
              <a:t>Person centered</a:t>
            </a:r>
          </a:p>
          <a:p>
            <a:pPr lvl="1"/>
            <a:r>
              <a:rPr lang="en-US" dirty="0" smtClean="0"/>
              <a:t>Healing comes from the group members. Group leader provides trusting environment and honest feedback is provided to and among members</a:t>
            </a:r>
          </a:p>
          <a:p>
            <a:pPr>
              <a:buNone/>
            </a:pPr>
            <a:endParaRPr lang="en-US" dirty="0"/>
          </a:p>
        </p:txBody>
      </p:sp>
      <p:sp>
        <p:nvSpPr>
          <p:cNvPr id="4" name="TextBox 3"/>
          <p:cNvSpPr txBox="1"/>
          <p:nvPr/>
        </p:nvSpPr>
        <p:spPr>
          <a:xfrm>
            <a:off x="5029200" y="6324600"/>
            <a:ext cx="2607830" cy="369332"/>
          </a:xfrm>
          <a:prstGeom prst="rect">
            <a:avLst/>
          </a:prstGeom>
          <a:noFill/>
        </p:spPr>
        <p:txBody>
          <a:bodyPr wrap="none" rtlCol="0">
            <a:spAutoFit/>
          </a:bodyPr>
          <a:lstStyle/>
          <a:p>
            <a:r>
              <a:rPr lang="en-US" dirty="0" smtClean="0"/>
              <a:t>Wheeler, 2012 p. 410-411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Group</a:t>
            </a:r>
            <a:endParaRPr lang="en-US" dirty="0"/>
          </a:p>
        </p:txBody>
      </p:sp>
      <p:sp>
        <p:nvSpPr>
          <p:cNvPr id="3" name="Content Placeholder 2"/>
          <p:cNvSpPr>
            <a:spLocks noGrp="1"/>
          </p:cNvSpPr>
          <p:nvPr>
            <p:ph idx="1"/>
          </p:nvPr>
        </p:nvSpPr>
        <p:spPr/>
        <p:txBody>
          <a:bodyPr/>
          <a:lstStyle/>
          <a:p>
            <a:r>
              <a:rPr lang="en-US" dirty="0" smtClean="0"/>
              <a:t>Locations</a:t>
            </a:r>
          </a:p>
          <a:p>
            <a:pPr lvl="1"/>
            <a:r>
              <a:rPr lang="en-US" dirty="0" smtClean="0"/>
              <a:t>Inpatient, outpatient, partial hospitalizations, community settings</a:t>
            </a:r>
          </a:p>
          <a:p>
            <a:r>
              <a:rPr lang="en-US" dirty="0" smtClean="0"/>
              <a:t>Composition	</a:t>
            </a:r>
          </a:p>
          <a:p>
            <a:r>
              <a:rPr lang="en-US" dirty="0" smtClean="0"/>
              <a:t>Open </a:t>
            </a:r>
            <a:r>
              <a:rPr lang="en-US" dirty="0" err="1" smtClean="0"/>
              <a:t>vs</a:t>
            </a:r>
            <a:r>
              <a:rPr lang="en-US" dirty="0" smtClean="0"/>
              <a:t> closed</a:t>
            </a:r>
          </a:p>
          <a:p>
            <a:r>
              <a:rPr lang="en-US" dirty="0" smtClean="0"/>
              <a:t>8-10 members is optimal size</a:t>
            </a:r>
          </a:p>
          <a:p>
            <a:r>
              <a:rPr lang="en-US" dirty="0" smtClean="0"/>
              <a:t>Screening interview</a:t>
            </a:r>
          </a:p>
          <a:p>
            <a:r>
              <a:rPr lang="en-US" dirty="0" smtClean="0"/>
              <a:t>Psychiatric history and MSE</a:t>
            </a:r>
            <a:endParaRPr lang="en-US" dirty="0"/>
          </a:p>
        </p:txBody>
      </p:sp>
      <p:sp>
        <p:nvSpPr>
          <p:cNvPr id="4" name="TextBox 3"/>
          <p:cNvSpPr txBox="1"/>
          <p:nvPr/>
        </p:nvSpPr>
        <p:spPr>
          <a:xfrm>
            <a:off x="5867400" y="6248400"/>
            <a:ext cx="1722651" cy="369332"/>
          </a:xfrm>
          <a:prstGeom prst="rect">
            <a:avLst/>
          </a:prstGeom>
          <a:noFill/>
        </p:spPr>
        <p:txBody>
          <a:bodyPr wrap="none" rtlCol="0">
            <a:spAutoFit/>
          </a:bodyPr>
          <a:lstStyle/>
          <a:p>
            <a:r>
              <a:rPr lang="en-US" dirty="0" smtClean="0"/>
              <a:t>Gupta, A. (2005)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ty cutouts design template">
  <a:themeElements>
    <a:clrScheme name="">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TotalTime>
  <Words>3579</Words>
  <Application>Microsoft Office PowerPoint</Application>
  <PresentationFormat>On-screen Show (4:3)</PresentationFormat>
  <Paragraphs>410</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Unity cutouts design template</vt:lpstr>
      <vt:lpstr>Group Therapy</vt:lpstr>
      <vt:lpstr>Introduction to Groups</vt:lpstr>
      <vt:lpstr>Objectives</vt:lpstr>
      <vt:lpstr>History</vt:lpstr>
      <vt:lpstr>History</vt:lpstr>
      <vt:lpstr>Research</vt:lpstr>
      <vt:lpstr>Systems Theory</vt:lpstr>
      <vt:lpstr>Theoretical approaches</vt:lpstr>
      <vt:lpstr>Starting a Group</vt:lpstr>
      <vt:lpstr>Screening Interview</vt:lpstr>
      <vt:lpstr>Criteria</vt:lpstr>
      <vt:lpstr>Break</vt:lpstr>
      <vt:lpstr>Group Types</vt:lpstr>
      <vt:lpstr>Self-help groups</vt:lpstr>
      <vt:lpstr>Cognitive-Behavioral Group Psychotherapy</vt:lpstr>
      <vt:lpstr>Psychodrama</vt:lpstr>
      <vt:lpstr>Interpersonal  Group Psychotherapy</vt:lpstr>
      <vt:lpstr>Yalom Principles</vt:lpstr>
      <vt:lpstr>Yalom Principles</vt:lpstr>
      <vt:lpstr>Leadership</vt:lpstr>
      <vt:lpstr>Challenging Group Members</vt:lpstr>
      <vt:lpstr>Benefits of Groups</vt:lpstr>
      <vt:lpstr>Group Development</vt:lpstr>
      <vt:lpstr>Ethical issues</vt:lpstr>
      <vt:lpstr>Group Management Issues</vt:lpstr>
      <vt:lpstr>Integration into practice</vt:lpstr>
      <vt:lpstr>Conclusion</vt:lpstr>
      <vt:lpstr>Questions???</vt:lpstr>
      <vt:lpstr>Question 1</vt:lpstr>
      <vt:lpstr>Question 2</vt:lpstr>
      <vt:lpstr>Question 3</vt:lpstr>
      <vt:lpstr>Question 4</vt:lpstr>
      <vt:lpstr>Question 5</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Therapy</dc:title>
  <dc:creator>Heather H</dc:creator>
  <cp:lastModifiedBy>Heather H</cp:lastModifiedBy>
  <cp:revision>9</cp:revision>
  <dcterms:created xsi:type="dcterms:W3CDTF">2014-10-15T20:55:30Z</dcterms:created>
  <dcterms:modified xsi:type="dcterms:W3CDTF">2014-10-20T16:55:08Z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TC102862161033</vt:lpwstr>
  </property>
</Properties>
</file>